
<file path=[Content_Types].xml><?xml version="1.0" encoding="utf-8"?>
<Types xmlns="http://schemas.openxmlformats.org/package/2006/content-types">
  <Override PartName="/_rels/.rels" ContentType="application/vnd.openxmlformats-package.relationships+xml"/>
  <Override PartName="/ppt/slides/_rels/slide35.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30.xml.rels" ContentType="application/vnd.openxmlformats-package.relationships+xml"/>
  <Override PartName="/ppt/slides/_rels/slide26.xml.rels" ContentType="application/vnd.openxmlformats-package.relationships+xml"/>
  <Override PartName="/ppt/slides/_rels/slide10.xml.rels" ContentType="application/vnd.openxmlformats-package.relationships+xml"/>
  <Override PartName="/ppt/slides/_rels/slide17.xml.rels" ContentType="application/vnd.openxmlformats-package.relationships+xml"/>
  <Override PartName="/ppt/slides/_rels/slide9.xml.rels" ContentType="application/vnd.openxmlformats-package.relationships+xml"/>
  <Override PartName="/ppt/slides/_rels/slide24.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3.xml.rels" ContentType="application/vnd.openxmlformats-package.relationships+xml"/>
  <Override PartName="/ppt/slides/_rels/slide1.xml.rels" ContentType="application/vnd.openxmlformats-package.relationships+xml"/>
  <Override PartName="/ppt/slides/_rels/slide29.xml.rels" ContentType="application/vnd.openxmlformats-package.relationships+xml"/>
  <Override PartName="/ppt/slides/_rels/slide7.xml.rels" ContentType="application/vnd.openxmlformats-package.relationships+xml"/>
  <Override PartName="/ppt/slides/_rels/slide28.xml.rels" ContentType="application/vnd.openxmlformats-package.relationships+xml"/>
  <Override PartName="/ppt/slides/_rels/slide6.xml.rels" ContentType="application/vnd.openxmlformats-package.relationships+xml"/>
  <Override PartName="/ppt/slides/_rels/slide25.xml.rels" ContentType="application/vnd.openxmlformats-package.relationships+xml"/>
  <Override PartName="/ppt/slides/_rels/slide3.xml.rels" ContentType="application/vnd.openxmlformats-package.relationships+xml"/>
  <Override PartName="/ppt/slides/_rels/slide11.xml.rels" ContentType="application/vnd.openxmlformats-package.relationships+xml"/>
  <Override PartName="/ppt/slides/_rels/slide18.xml.rels" ContentType="application/vnd.openxmlformats-package.relationships+xml"/>
  <Override PartName="/ppt/slides/_rels/slide4.xml.rels" ContentType="application/vnd.openxmlformats-package.relationships+xml"/>
  <Override PartName="/ppt/slides/_rels/slide12.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22.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31.xml.rels" ContentType="application/vnd.openxmlformats-package.relationships+xml"/>
  <Override PartName="/ppt/slides/_rels/slide20.xml.rels" ContentType="application/vnd.openxmlformats-package.relationships+xml"/>
  <Override PartName="/ppt/slides/_rels/slide32.xml.rels" ContentType="application/vnd.openxmlformats-package.relationships+xml"/>
  <Override PartName="/ppt/slides/_rels/slide21.xml.rels" ContentType="application/vnd.openxmlformats-package.relationships+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2.xml" ContentType="application/vnd.openxmlformats-officedocument.presentationml.slide+xml"/>
  <Override PartName="/ppt/slides/slide29.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28.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27.xml" ContentType="application/vnd.openxmlformats-officedocument.presentationml.slide+xml"/>
  <Override PartName="/ppt/slides/slide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24.xml" ContentType="application/vnd.openxmlformats-officedocument.presentationml.slide+xml"/>
  <Override PartName="/ppt/slides/slide2.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26.xml" ContentType="application/vnd.openxmlformats-officedocument.presentationml.slide+xml"/>
  <Override PartName="/ppt/slides/slide4.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_rels/presentation.xml.rels" ContentType="application/vnd.openxmlformats-package.relationships+xml"/>
  <Override PartName="/ppt/media/image50.png" ContentType="image/png"/>
  <Override PartName="/ppt/media/image49.png" ContentType="image/png"/>
  <Override PartName="/ppt/media/image48.png" ContentType="image/png"/>
  <Override PartName="/ppt/media/image47.png" ContentType="image/png"/>
  <Override PartName="/ppt/media/image20.png" ContentType="image/png"/>
  <Override PartName="/ppt/media/image5.png" ContentType="image/png"/>
  <Override PartName="/ppt/media/image19.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13.png" ContentType="image/png"/>
  <Override PartName="/ppt/media/image12.png" ContentType="image/png"/>
  <Override PartName="/ppt/media/image11.png" ContentType="image/png"/>
  <Override PartName="/ppt/media/image4.png" ContentType="image/png"/>
  <Override PartName="/ppt/media/image39.png" ContentType="image/png"/>
  <Override PartName="/ppt/media/image3.png" ContentType="image/png"/>
  <Override PartName="/ppt/media/image38.png" ContentType="image/png"/>
  <Override PartName="/ppt/media/image22.png" ContentType="image/png"/>
  <Override PartName="/ppt/media/image7.png" ContentType="image/png"/>
  <Override PartName="/ppt/media/image52.png" ContentType="image/png"/>
  <Override PartName="/ppt/media/image2.png" ContentType="image/png"/>
  <Override PartName="/ppt/media/image37.png" ContentType="image/png"/>
  <Override PartName="/ppt/media/image21.png" ContentType="image/png"/>
  <Override PartName="/ppt/media/image6.png" ContentType="image/png"/>
  <Override PartName="/ppt/media/image51.png" ContentType="image/png"/>
  <Override PartName="/ppt/media/image1.png" ContentType="image/png"/>
  <Override PartName="/ppt/media/image36.png" ContentType="image/png"/>
  <Override PartName="/ppt/media/image8.png" ContentType="image/png"/>
  <Override PartName="/ppt/media/image23.png" ContentType="image/png"/>
  <Override PartName="/ppt/media/image10.png" ContentType="image/png"/>
  <Override PartName="/ppt/media/image9.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Lst>
  <p:sldSz cx="24384000" cy="13716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1218960" y="547200"/>
            <a:ext cx="21944880" cy="228996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6" name="PlaceHolder 2"/>
          <p:cNvSpPr>
            <a:spLocks noGrp="1"/>
          </p:cNvSpPr>
          <p:nvPr>
            <p:ph type="body"/>
          </p:nvPr>
        </p:nvSpPr>
        <p:spPr>
          <a:xfrm>
            <a:off x="1218960" y="3209400"/>
            <a:ext cx="21944880" cy="379440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7" name="PlaceHolder 3"/>
          <p:cNvSpPr>
            <a:spLocks noGrp="1"/>
          </p:cNvSpPr>
          <p:nvPr>
            <p:ph type="body"/>
          </p:nvPr>
        </p:nvSpPr>
        <p:spPr>
          <a:xfrm>
            <a:off x="1218960" y="7364520"/>
            <a:ext cx="21944880" cy="379440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1218960" y="547200"/>
            <a:ext cx="21944880" cy="228996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9" name="PlaceHolder 2"/>
          <p:cNvSpPr>
            <a:spLocks noGrp="1"/>
          </p:cNvSpPr>
          <p:nvPr>
            <p:ph type="body"/>
          </p:nvPr>
        </p:nvSpPr>
        <p:spPr>
          <a:xfrm>
            <a:off x="1218960" y="3209400"/>
            <a:ext cx="10708920" cy="379440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0" name="PlaceHolder 3"/>
          <p:cNvSpPr>
            <a:spLocks noGrp="1"/>
          </p:cNvSpPr>
          <p:nvPr>
            <p:ph type="body"/>
          </p:nvPr>
        </p:nvSpPr>
        <p:spPr>
          <a:xfrm>
            <a:off x="12463560" y="3209400"/>
            <a:ext cx="10708920" cy="379440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1" name="PlaceHolder 4"/>
          <p:cNvSpPr>
            <a:spLocks noGrp="1"/>
          </p:cNvSpPr>
          <p:nvPr>
            <p:ph type="body"/>
          </p:nvPr>
        </p:nvSpPr>
        <p:spPr>
          <a:xfrm>
            <a:off x="12463560" y="7364520"/>
            <a:ext cx="10708920" cy="379440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2" name="PlaceHolder 5"/>
          <p:cNvSpPr>
            <a:spLocks noGrp="1"/>
          </p:cNvSpPr>
          <p:nvPr>
            <p:ph type="body"/>
          </p:nvPr>
        </p:nvSpPr>
        <p:spPr>
          <a:xfrm>
            <a:off x="1218960" y="7364520"/>
            <a:ext cx="10708920" cy="379440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1218960" y="547200"/>
            <a:ext cx="21944880" cy="228996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4" name="PlaceHolder 2"/>
          <p:cNvSpPr>
            <a:spLocks noGrp="1"/>
          </p:cNvSpPr>
          <p:nvPr>
            <p:ph type="body"/>
          </p:nvPr>
        </p:nvSpPr>
        <p:spPr>
          <a:xfrm>
            <a:off x="1218960" y="3209400"/>
            <a:ext cx="21944880" cy="79549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5" name="PlaceHolder 3"/>
          <p:cNvSpPr>
            <a:spLocks noGrp="1"/>
          </p:cNvSpPr>
          <p:nvPr>
            <p:ph type="body"/>
          </p:nvPr>
        </p:nvSpPr>
        <p:spPr>
          <a:xfrm>
            <a:off x="1218960" y="3209400"/>
            <a:ext cx="21944880" cy="79549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36" name="" descr=""/>
          <p:cNvPicPr/>
          <p:nvPr/>
        </p:nvPicPr>
        <p:blipFill>
          <a:blip r:embed="rId2"/>
          <a:stretch/>
        </p:blipFill>
        <p:spPr>
          <a:xfrm>
            <a:off x="7205760" y="3209040"/>
            <a:ext cx="9971280" cy="7954920"/>
          </a:xfrm>
          <a:prstGeom prst="rect">
            <a:avLst/>
          </a:prstGeom>
          <a:ln>
            <a:noFill/>
          </a:ln>
        </p:spPr>
      </p:pic>
      <p:pic>
        <p:nvPicPr>
          <p:cNvPr id="37" name="" descr=""/>
          <p:cNvPicPr/>
          <p:nvPr/>
        </p:nvPicPr>
        <p:blipFill>
          <a:blip r:embed="rId3"/>
          <a:stretch/>
        </p:blipFill>
        <p:spPr>
          <a:xfrm>
            <a:off x="7205760" y="3209040"/>
            <a:ext cx="9971280" cy="7954920"/>
          </a:xfrm>
          <a:prstGeom prst="rect">
            <a:avLst/>
          </a:prstGeom>
          <a:ln>
            <a:noFill/>
          </a:ln>
        </p:spPr>
      </p:pic>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1218960" y="547200"/>
            <a:ext cx="21944880" cy="228996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 name="PlaceHolder 2"/>
          <p:cNvSpPr>
            <a:spLocks noGrp="1"/>
          </p:cNvSpPr>
          <p:nvPr>
            <p:ph type="subTitle"/>
          </p:nvPr>
        </p:nvSpPr>
        <p:spPr>
          <a:xfrm>
            <a:off x="1218960" y="3209400"/>
            <a:ext cx="21944880" cy="795492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1218960" y="547200"/>
            <a:ext cx="21944880" cy="228996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7" name="PlaceHolder 2"/>
          <p:cNvSpPr>
            <a:spLocks noGrp="1"/>
          </p:cNvSpPr>
          <p:nvPr>
            <p:ph type="body"/>
          </p:nvPr>
        </p:nvSpPr>
        <p:spPr>
          <a:xfrm>
            <a:off x="1218960" y="3209400"/>
            <a:ext cx="21944880" cy="79549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1218960" y="547200"/>
            <a:ext cx="21944880" cy="228996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9" name="PlaceHolder 2"/>
          <p:cNvSpPr>
            <a:spLocks noGrp="1"/>
          </p:cNvSpPr>
          <p:nvPr>
            <p:ph type="body"/>
          </p:nvPr>
        </p:nvSpPr>
        <p:spPr>
          <a:xfrm>
            <a:off x="1218960" y="3209400"/>
            <a:ext cx="10708920" cy="79549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0" name="PlaceHolder 3"/>
          <p:cNvSpPr>
            <a:spLocks noGrp="1"/>
          </p:cNvSpPr>
          <p:nvPr>
            <p:ph type="body"/>
          </p:nvPr>
        </p:nvSpPr>
        <p:spPr>
          <a:xfrm>
            <a:off x="12463560" y="3209400"/>
            <a:ext cx="10708920" cy="79549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1218960" y="547200"/>
            <a:ext cx="21944880" cy="228996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1218960" y="547200"/>
            <a:ext cx="21944880" cy="106160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1218960" y="547200"/>
            <a:ext cx="21944880" cy="228996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4" name="PlaceHolder 2"/>
          <p:cNvSpPr>
            <a:spLocks noGrp="1"/>
          </p:cNvSpPr>
          <p:nvPr>
            <p:ph type="body"/>
          </p:nvPr>
        </p:nvSpPr>
        <p:spPr>
          <a:xfrm>
            <a:off x="1218960" y="3209400"/>
            <a:ext cx="10708920" cy="379440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5" name="PlaceHolder 3"/>
          <p:cNvSpPr>
            <a:spLocks noGrp="1"/>
          </p:cNvSpPr>
          <p:nvPr>
            <p:ph type="body"/>
          </p:nvPr>
        </p:nvSpPr>
        <p:spPr>
          <a:xfrm>
            <a:off x="1218960" y="7364520"/>
            <a:ext cx="10708920" cy="379440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6" name="PlaceHolder 4"/>
          <p:cNvSpPr>
            <a:spLocks noGrp="1"/>
          </p:cNvSpPr>
          <p:nvPr>
            <p:ph type="body"/>
          </p:nvPr>
        </p:nvSpPr>
        <p:spPr>
          <a:xfrm>
            <a:off x="12463560" y="3209400"/>
            <a:ext cx="10708920" cy="79549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1218960" y="547200"/>
            <a:ext cx="21944880" cy="228996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8" name="PlaceHolder 2"/>
          <p:cNvSpPr>
            <a:spLocks noGrp="1"/>
          </p:cNvSpPr>
          <p:nvPr>
            <p:ph type="body"/>
          </p:nvPr>
        </p:nvSpPr>
        <p:spPr>
          <a:xfrm>
            <a:off x="1218960" y="3209400"/>
            <a:ext cx="10708920" cy="79549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9" name="PlaceHolder 3"/>
          <p:cNvSpPr>
            <a:spLocks noGrp="1"/>
          </p:cNvSpPr>
          <p:nvPr>
            <p:ph type="body"/>
          </p:nvPr>
        </p:nvSpPr>
        <p:spPr>
          <a:xfrm>
            <a:off x="12463560" y="3209400"/>
            <a:ext cx="10708920" cy="379440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0" name="PlaceHolder 4"/>
          <p:cNvSpPr>
            <a:spLocks noGrp="1"/>
          </p:cNvSpPr>
          <p:nvPr>
            <p:ph type="body"/>
          </p:nvPr>
        </p:nvSpPr>
        <p:spPr>
          <a:xfrm>
            <a:off x="12463560" y="7364520"/>
            <a:ext cx="10708920" cy="379440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1218960" y="547200"/>
            <a:ext cx="21944880" cy="228996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2" name="PlaceHolder 2"/>
          <p:cNvSpPr>
            <a:spLocks noGrp="1"/>
          </p:cNvSpPr>
          <p:nvPr>
            <p:ph type="body"/>
          </p:nvPr>
        </p:nvSpPr>
        <p:spPr>
          <a:xfrm>
            <a:off x="1218960" y="3209400"/>
            <a:ext cx="10708920" cy="379440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3" name="PlaceHolder 3"/>
          <p:cNvSpPr>
            <a:spLocks noGrp="1"/>
          </p:cNvSpPr>
          <p:nvPr>
            <p:ph type="body"/>
          </p:nvPr>
        </p:nvSpPr>
        <p:spPr>
          <a:xfrm>
            <a:off x="12463560" y="3209400"/>
            <a:ext cx="10708920" cy="379440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4" name="PlaceHolder 4"/>
          <p:cNvSpPr>
            <a:spLocks noGrp="1"/>
          </p:cNvSpPr>
          <p:nvPr>
            <p:ph type="body"/>
          </p:nvPr>
        </p:nvSpPr>
        <p:spPr>
          <a:xfrm>
            <a:off x="1218960" y="7364520"/>
            <a:ext cx="21944880" cy="379440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0" name="CustomShape 1"/>
          <p:cNvSpPr/>
          <p:nvPr/>
        </p:nvSpPr>
        <p:spPr>
          <a:xfrm>
            <a:off x="8767800" y="6669000"/>
            <a:ext cx="180360" cy="169200"/>
          </a:xfrm>
          <a:prstGeom prst="rect">
            <a:avLst/>
          </a:prstGeom>
          <a:noFill/>
          <a:ln>
            <a:noFill/>
          </a:ln>
        </p:spPr>
        <p:style>
          <a:lnRef idx="0"/>
          <a:fillRef idx="0"/>
          <a:effectRef idx="0"/>
          <a:fontRef idx="minor"/>
        </p:style>
      </p:sp>
      <p:sp>
        <p:nvSpPr>
          <p:cNvPr id="1" name="CustomShape 2"/>
          <p:cNvSpPr/>
          <p:nvPr/>
        </p:nvSpPr>
        <p:spPr>
          <a:xfrm>
            <a:off x="379080" y="13338000"/>
            <a:ext cx="621000" cy="272880"/>
          </a:xfrm>
          <a:prstGeom prst="rect">
            <a:avLst/>
          </a:prstGeom>
          <a:noFill/>
          <a:ln>
            <a:noFill/>
          </a:ln>
        </p:spPr>
        <p:style>
          <a:lnRef idx="0"/>
          <a:fillRef idx="0"/>
          <a:effectRef idx="0"/>
          <a:fontRef idx="minor"/>
        </p:style>
        <p:txBody>
          <a:bodyPr wrap="none" lIns="0" rIns="0" tIns="0" bIns="0"/>
          <a:p>
            <a:pPr>
              <a:lnSpc>
                <a:spcPct val="100000"/>
              </a:lnSpc>
            </a:pPr>
            <a:r>
              <a:rPr b="0" lang="en-US" sz="1800" spc="-1" strike="noStrike">
                <a:solidFill>
                  <a:srgbClr val="00618f"/>
                </a:solidFill>
                <a:uFill>
                  <a:solidFill>
                    <a:srgbClr val="ffffff"/>
                  </a:solidFill>
                </a:uFill>
                <a:latin typeface="Arial Narrow"/>
                <a:ea typeface="Georgia"/>
              </a:rPr>
              <a:t>12/6/16</a:t>
            </a:r>
            <a:endParaRPr b="0" lang="en-US" sz="1800" spc="-1" strike="noStrike">
              <a:solidFill>
                <a:srgbClr val="000000"/>
              </a:solidFill>
              <a:uFill>
                <a:solidFill>
                  <a:srgbClr val="ffffff"/>
                </a:solidFill>
              </a:uFill>
              <a:latin typeface="Arial"/>
            </a:endParaRPr>
          </a:p>
        </p:txBody>
      </p:sp>
      <p:sp>
        <p:nvSpPr>
          <p:cNvPr id="2" name="PlaceHolder 3"/>
          <p:cNvSpPr>
            <a:spLocks noGrp="1"/>
          </p:cNvSpPr>
          <p:nvPr>
            <p:ph type="title"/>
          </p:nvPr>
        </p:nvSpPr>
        <p:spPr>
          <a:xfrm>
            <a:off x="1218960" y="547200"/>
            <a:ext cx="21944880" cy="228996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a:t>
            </a:r>
            <a:r>
              <a:rPr b="0" lang="en-US" sz="4400" spc="-1" strike="noStrike">
                <a:solidFill>
                  <a:srgbClr val="000000"/>
                </a:solidFill>
                <a:uFill>
                  <a:solidFill>
                    <a:srgbClr val="ffffff"/>
                  </a:solidFill>
                </a:uFill>
                <a:latin typeface="Arial"/>
              </a:rPr>
              <a:t>to edit </a:t>
            </a:r>
            <a:r>
              <a:rPr b="0" lang="en-US" sz="4400" spc="-1" strike="noStrike">
                <a:solidFill>
                  <a:srgbClr val="000000"/>
                </a:solidFill>
                <a:uFill>
                  <a:solidFill>
                    <a:srgbClr val="ffffff"/>
                  </a:solidFill>
                </a:uFill>
                <a:latin typeface="Arial"/>
              </a:rPr>
              <a:t>the </a:t>
            </a:r>
            <a:r>
              <a:rPr b="0" lang="en-US" sz="4400" spc="-1" strike="noStrike">
                <a:solidFill>
                  <a:srgbClr val="000000"/>
                </a:solidFill>
                <a:uFill>
                  <a:solidFill>
                    <a:srgbClr val="ffffff"/>
                  </a:solidFill>
                </a:uFill>
                <a:latin typeface="Arial"/>
              </a:rPr>
              <a:t>title </a:t>
            </a:r>
            <a:r>
              <a:rPr b="0" lang="en-US" sz="4400" spc="-1" strike="noStrike">
                <a:solidFill>
                  <a:srgbClr val="000000"/>
                </a:solidFill>
                <a:uFill>
                  <a:solidFill>
                    <a:srgbClr val="ffffff"/>
                  </a:solidFill>
                </a:uFill>
                <a:latin typeface="Arial"/>
              </a:rPr>
              <a:t>text </a:t>
            </a:r>
            <a:r>
              <a:rPr b="0" lang="en-US" sz="4400" spc="-1" strike="noStrike">
                <a:solidFill>
                  <a:srgbClr val="000000"/>
                </a:solidFill>
                <a:uFill>
                  <a:solidFill>
                    <a:srgbClr val="ffffff"/>
                  </a:solidFill>
                </a:uFill>
                <a:latin typeface="Arial"/>
              </a:rPr>
              <a:t>format</a:t>
            </a:r>
            <a:endParaRPr b="0" lang="en-US" sz="4400" spc="-1" strike="noStrike">
              <a:solidFill>
                <a:srgbClr val="000000"/>
              </a:solidFill>
              <a:uFill>
                <a:solidFill>
                  <a:srgbClr val="ffffff"/>
                </a:solidFill>
              </a:uFill>
              <a:latin typeface="Arial"/>
            </a:endParaRPr>
          </a:p>
        </p:txBody>
      </p:sp>
      <p:sp>
        <p:nvSpPr>
          <p:cNvPr id="3" name="PlaceHolder 4"/>
          <p:cNvSpPr>
            <a:spLocks noGrp="1"/>
          </p:cNvSpPr>
          <p:nvPr>
            <p:ph type="body"/>
          </p:nvPr>
        </p:nvSpPr>
        <p:spPr>
          <a:xfrm>
            <a:off x="1218960" y="3209400"/>
            <a:ext cx="21944880" cy="795492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slideLayout" Target="../slideLayouts/slideLayout6.xml"/>
</Relationships>
</file>

<file path=ppt/slides/_rels/slide25.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6.xml"/>
</Relationships>
</file>

<file path=ppt/slides/_rels/slide26.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 name="CustomShape 1"/>
          <p:cNvSpPr/>
          <p:nvPr/>
        </p:nvSpPr>
        <p:spPr>
          <a:xfrm>
            <a:off x="3774600" y="3905640"/>
            <a:ext cx="19936800" cy="4894560"/>
          </a:xfrm>
          <a:prstGeom prst="rect">
            <a:avLst/>
          </a:prstGeom>
          <a:noFill/>
          <a:ln>
            <a:noFill/>
          </a:ln>
        </p:spPr>
        <p:style>
          <a:lnRef idx="0"/>
          <a:fillRef idx="0"/>
          <a:effectRef idx="0"/>
          <a:fontRef idx="minor"/>
        </p:style>
        <p:txBody>
          <a:bodyPr lIns="90000" rIns="90000" tIns="45000" bIns="45000"/>
          <a:p>
            <a:pPr>
              <a:lnSpc>
                <a:spcPct val="100000"/>
              </a:lnSpc>
            </a:pPr>
            <a:r>
              <a:rPr b="0" lang="en-US" sz="8800" spc="-1" strike="noStrike">
                <a:solidFill>
                  <a:srgbClr val="00618f"/>
                </a:solidFill>
                <a:uFill>
                  <a:solidFill>
                    <a:srgbClr val="ffffff"/>
                  </a:solidFill>
                </a:uFill>
                <a:latin typeface="Arial Narrow"/>
                <a:ea typeface="Arial Narrow"/>
              </a:rPr>
              <a:t>RoboCup – Camera stuff</a:t>
            </a:r>
            <a:endParaRPr b="0" lang="en-US" sz="1800" spc="-1" strike="noStrike">
              <a:solidFill>
                <a:srgbClr val="000000"/>
              </a:solidFill>
              <a:uFill>
                <a:solidFill>
                  <a:srgbClr val="ffffff"/>
                </a:solidFill>
              </a:uFill>
              <a:latin typeface="Arial"/>
            </a:endParaRPr>
          </a:p>
        </p:txBody>
      </p:sp>
      <p:sp>
        <p:nvSpPr>
          <p:cNvPr id="39" name="CustomShape 2"/>
          <p:cNvSpPr/>
          <p:nvPr/>
        </p:nvSpPr>
        <p:spPr>
          <a:xfrm>
            <a:off x="3774600" y="8946360"/>
            <a:ext cx="19936800" cy="3310200"/>
          </a:xfrm>
          <a:prstGeom prst="rect">
            <a:avLst/>
          </a:prstGeom>
          <a:noFill/>
          <a:ln>
            <a:noFill/>
          </a:ln>
        </p:spPr>
        <p:style>
          <a:lnRef idx="0"/>
          <a:fillRef idx="0"/>
          <a:effectRef idx="0"/>
          <a:fontRef idx="minor"/>
        </p:style>
      </p:sp>
      <p:sp>
        <p:nvSpPr>
          <p:cNvPr id="40" name="CustomShape 3"/>
          <p:cNvSpPr/>
          <p:nvPr/>
        </p:nvSpPr>
        <p:spPr>
          <a:xfrm>
            <a:off x="3774600" y="2178000"/>
            <a:ext cx="19936440" cy="1725480"/>
          </a:xfrm>
          <a:prstGeom prst="rect">
            <a:avLst/>
          </a:prstGeom>
          <a:noFill/>
          <a:ln>
            <a:noFill/>
          </a:ln>
        </p:spPr>
        <p:style>
          <a:lnRef idx="0"/>
          <a:fillRef idx="0"/>
          <a:effectRef idx="0"/>
          <a:fontRef idx="minor"/>
        </p:style>
        <p:txBody>
          <a:bodyPr lIns="0" rIns="0" tIns="0" bIns="0" anchor="b"/>
          <a:p>
            <a:pPr>
              <a:lnSpc>
                <a:spcPct val="100000"/>
              </a:lnSpc>
            </a:pPr>
            <a:r>
              <a:rPr b="0" lang="en-US" sz="4400" spc="-1" strike="noStrike">
                <a:solidFill>
                  <a:srgbClr val="00618f"/>
                </a:solidFill>
                <a:uFill>
                  <a:solidFill>
                    <a:srgbClr val="ffffff"/>
                  </a:solidFill>
                </a:uFill>
                <a:latin typeface="Georgia"/>
                <a:ea typeface="Georgia"/>
              </a:rPr>
              <a:t>SECV – Tobias Weis</a:t>
            </a:r>
            <a:endParaRPr b="0" lang="en-US" sz="1800" spc="-1" strike="noStrike">
              <a:solidFill>
                <a:srgbClr val="000000"/>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CustomShape 1"/>
          <p:cNvSpPr/>
          <p:nvPr/>
        </p:nvSpPr>
        <p:spPr>
          <a:xfrm>
            <a:off x="1894680" y="2970360"/>
            <a:ext cx="20354040" cy="9846720"/>
          </a:xfrm>
          <a:prstGeom prst="rect">
            <a:avLst/>
          </a:prstGeom>
          <a:noFill/>
          <a:ln>
            <a:noFill/>
          </a:ln>
        </p:spPr>
        <p:style>
          <a:lnRef idx="0"/>
          <a:fillRef idx="0"/>
          <a:effectRef idx="0"/>
          <a:fontRef idx="minor"/>
        </p:style>
        <p:txBody>
          <a:bodyPr lIns="90000" rIns="90000" tIns="45000" bIns="45000"/>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Nao camera hardware – meaning</a:t>
            </a:r>
            <a:endParaRPr b="0" lang="en-US" sz="1800" spc="-1" strike="noStrike">
              <a:solidFill>
                <a:srgbClr val="000000"/>
              </a:solidFill>
              <a:uFill>
                <a:solidFill>
                  <a:srgbClr val="ffffff"/>
                </a:solidFill>
              </a:uFill>
              <a:latin typeface="Arial"/>
            </a:endParaRPr>
          </a:p>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endParaRPr b="0" lang="en-US" sz="1800" spc="-1" strike="noStrike">
              <a:solidFill>
                <a:srgbClr val="000000"/>
              </a:solidFill>
              <a:uFill>
                <a:solidFill>
                  <a:srgbClr val="ffffff"/>
                </a:solidFill>
              </a:uFill>
              <a:latin typeface="Arial"/>
            </a:endParaRPr>
          </a:p>
          <a:p>
            <a:pPr>
              <a:lnSpc>
                <a:spcPct val="100000"/>
              </a:lnSpc>
            </a:pPr>
            <a:r>
              <a:rPr b="0" lang="en-US" sz="4400" spc="-1" strike="noStrike">
                <a:solidFill>
                  <a:srgbClr val="000000"/>
                </a:solidFill>
                <a:uFill>
                  <a:solidFill>
                    <a:srgbClr val="ffffff"/>
                  </a:solidFill>
                </a:uFill>
                <a:latin typeface="Arial Narrow"/>
                <a:ea typeface="DejaVu Sans"/>
              </a:rPr>
              <a:t>The sensor’s ability to simultaneously record </a:t>
            </a:r>
            <a:endParaRPr b="0" lang="en-US" sz="1800" spc="-1" strike="noStrike">
              <a:solidFill>
                <a:srgbClr val="000000"/>
              </a:solidFill>
              <a:uFill>
                <a:solidFill>
                  <a:srgbClr val="ffffff"/>
                </a:solidFill>
              </a:uFill>
              <a:latin typeface="Arial"/>
            </a:endParaRPr>
          </a:p>
          <a:p>
            <a:pPr>
              <a:lnSpc>
                <a:spcPct val="100000"/>
              </a:lnSpc>
            </a:pPr>
            <a:r>
              <a:rPr b="0" lang="en-US" sz="4400" spc="-1" strike="noStrike">
                <a:solidFill>
                  <a:srgbClr val="000000"/>
                </a:solidFill>
                <a:uFill>
                  <a:solidFill>
                    <a:srgbClr val="ffffff"/>
                  </a:solidFill>
                </a:uFill>
                <a:latin typeface="Arial Narrow"/>
                <a:ea typeface="DejaVu Sans"/>
              </a:rPr>
              <a:t>low and high intensity signals</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r>
              <a:rPr b="0" lang="en-US" sz="4400" spc="-1" strike="noStrike">
                <a:solidFill>
                  <a:srgbClr val="000000"/>
                </a:solidFill>
                <a:uFill>
                  <a:solidFill>
                    <a:srgbClr val="ffffff"/>
                  </a:solidFill>
                </a:uFill>
                <a:latin typeface="Arial Narrow"/>
                <a:ea typeface="DejaVu Sans"/>
              </a:rPr>
              <a:t>In decibels:</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endParaRPr b="0" lang="en-US" sz="1800" spc="-1" strike="noStrike">
              <a:solidFill>
                <a:srgbClr val="000000"/>
              </a:solidFill>
              <a:uFill>
                <a:solidFill>
                  <a:srgbClr val="ffffff"/>
                </a:solidFill>
              </a:uFill>
              <a:latin typeface="Arial"/>
            </a:endParaRPr>
          </a:p>
        </p:txBody>
      </p:sp>
      <p:sp>
        <p:nvSpPr>
          <p:cNvPr id="106" name="CustomShape 2"/>
          <p:cNvSpPr/>
          <p:nvPr/>
        </p:nvSpPr>
        <p:spPr>
          <a:xfrm>
            <a:off x="1894680" y="196920"/>
            <a:ext cx="18871560" cy="143784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00618f"/>
                </a:solidFill>
                <a:uFill>
                  <a:solidFill>
                    <a:srgbClr val="ffffff"/>
                  </a:solidFill>
                </a:uFill>
                <a:latin typeface="Georgia"/>
                <a:ea typeface="Georgia"/>
              </a:rPr>
              <a:t>Camera parameters &amp; effects</a:t>
            </a:r>
            <a:endParaRPr b="0" lang="en-US" sz="1800" spc="-1" strike="noStrike">
              <a:solidFill>
                <a:srgbClr val="000000"/>
              </a:solidFill>
              <a:uFill>
                <a:solidFill>
                  <a:srgbClr val="ffffff"/>
                </a:solidFill>
              </a:uFill>
              <a:latin typeface="Arial"/>
            </a:endParaRPr>
          </a:p>
        </p:txBody>
      </p:sp>
      <p:sp>
        <p:nvSpPr>
          <p:cNvPr id="107" name="CustomShape 3"/>
          <p:cNvSpPr/>
          <p:nvPr/>
        </p:nvSpPr>
        <p:spPr>
          <a:xfrm>
            <a:off x="22176000" y="13320000"/>
            <a:ext cx="1833840" cy="213840"/>
          </a:xfrm>
          <a:prstGeom prst="rect">
            <a:avLst/>
          </a:prstGeom>
          <a:noFill/>
          <a:ln>
            <a:noFill/>
          </a:ln>
        </p:spPr>
        <p:style>
          <a:lnRef idx="0"/>
          <a:fillRef idx="0"/>
          <a:effectRef idx="0"/>
          <a:fontRef idx="minor"/>
        </p:style>
        <p:txBody>
          <a:bodyPr lIns="90000" rIns="90000" tIns="45000" bIns="45000"/>
          <a:p>
            <a:pPr algn="r">
              <a:lnSpc>
                <a:spcPct val="100000"/>
              </a:lnSpc>
            </a:pPr>
            <a:fld id="{11658FEE-7B40-4EE2-BAAE-52A5A85CDFB3}" type="slidenum">
              <a:rPr b="0" lang="en-US" sz="1800" spc="-1" strike="noStrike">
                <a:solidFill>
                  <a:srgbClr val="00618f"/>
                </a:solidFill>
                <a:uFill>
                  <a:solidFill>
                    <a:srgbClr val="ffffff"/>
                  </a:solidFill>
                </a:uFill>
                <a:latin typeface="Arial Narrow"/>
                <a:ea typeface="Georgia"/>
              </a:rPr>
              <a:t>1</a:t>
            </a:fld>
            <a:endParaRPr b="0" lang="en-US" sz="1800" spc="-1" strike="noStrike">
              <a:solidFill>
                <a:srgbClr val="000000"/>
              </a:solidFill>
              <a:uFill>
                <a:solidFill>
                  <a:srgbClr val="ffffff"/>
                </a:solidFill>
              </a:uFill>
              <a:latin typeface="Arial"/>
            </a:endParaRPr>
          </a:p>
        </p:txBody>
      </p:sp>
      <p:graphicFrame>
        <p:nvGraphicFramePr>
          <p:cNvPr id="108" name="Table 4"/>
          <p:cNvGraphicFramePr/>
          <p:nvPr/>
        </p:nvGraphicFramePr>
        <p:xfrm>
          <a:off x="14194800" y="2714400"/>
          <a:ext cx="9721440" cy="8782920"/>
        </p:xfrm>
        <a:graphic>
          <a:graphicData uri="http://schemas.openxmlformats.org/drawingml/2006/table">
            <a:tbl>
              <a:tblPr/>
              <a:tblGrid>
                <a:gridCol w="1470240"/>
                <a:gridCol w="3882600"/>
                <a:gridCol w="4368960"/>
              </a:tblGrid>
              <a:tr h="347760">
                <a:tc>
                  <a:txBody>
                    <a:bodyPr lIns="90000" rIns="90000"/>
                    <a:p>
                      <a:r>
                        <a:rPr b="0" lang="en-US" sz="1800" spc="-1" strike="noStrike">
                          <a:solidFill>
                            <a:srgbClr val="000000"/>
                          </a:solidFill>
                          <a:uFill>
                            <a:solidFill>
                              <a:srgbClr val="ffffff"/>
                            </a:solidFill>
                          </a:uFill>
                          <a:latin typeface="Arial"/>
                        </a:rPr>
                        <a:t>Camera</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Model</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MT9M114</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Type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SOC Image Sensor</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03720">
                <a:tc>
                  <a:txBody>
                    <a:bodyPr lIns="90000" rIns="90000"/>
                    <a:p>
                      <a:r>
                        <a:rPr b="0" lang="en-US" sz="1800" spc="-1" strike="noStrike">
                          <a:solidFill>
                            <a:srgbClr val="000000"/>
                          </a:solidFill>
                          <a:uFill>
                            <a:solidFill>
                              <a:srgbClr val="ffffff"/>
                            </a:solidFill>
                          </a:uFill>
                          <a:latin typeface="Arial"/>
                        </a:rPr>
                        <a:t>Imaging Array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Resolution</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1.22 Mp</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Optical format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1/6 inch</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Active Pixels (HxV)</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1288x968</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xBody>
                    <a:bodyPr lIns="90000" rIns="90000"/>
                    <a:p>
                      <a:r>
                        <a:rPr b="0" lang="en-US" sz="1800" spc="-1" strike="noStrike">
                          <a:solidFill>
                            <a:srgbClr val="000000"/>
                          </a:solidFill>
                          <a:uFill>
                            <a:solidFill>
                              <a:srgbClr val="ffffff"/>
                            </a:solidFill>
                          </a:uFill>
                          <a:latin typeface="Arial"/>
                        </a:rPr>
                        <a:t>Sensitivity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Pixel size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1.9µm*1.9µm</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1" lang="en-US" sz="1800" spc="-1" strike="noStrike">
                          <a:solidFill>
                            <a:srgbClr val="000000"/>
                          </a:solidFill>
                          <a:uFill>
                            <a:solidFill>
                              <a:srgbClr val="ffffff"/>
                            </a:solidFill>
                          </a:uFill>
                          <a:latin typeface="Arial"/>
                        </a:rPr>
                        <a:t>Dynamic range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1" lang="en-US" sz="1800" spc="-1" strike="noStrike">
                          <a:solidFill>
                            <a:srgbClr val="000000"/>
                          </a:solidFill>
                          <a:uFill>
                            <a:solidFill>
                              <a:srgbClr val="ffffff"/>
                            </a:solidFill>
                          </a:uFill>
                          <a:latin typeface="Arial"/>
                        </a:rPr>
                        <a:t>70 dB</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Signal/Noise ratio (max)</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37dB</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Responsivity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2.24V/Lux-sec (550 nm)</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xBody>
                    <a:bodyPr lIns="90000" rIns="90000"/>
                    <a:p>
                      <a:r>
                        <a:rPr b="0" lang="en-US" sz="1800" spc="-1" strike="noStrike">
                          <a:solidFill>
                            <a:srgbClr val="000000"/>
                          </a:solidFill>
                          <a:uFill>
                            <a:solidFill>
                              <a:srgbClr val="ffffff"/>
                            </a:solidFill>
                          </a:uFill>
                          <a:latin typeface="Arial"/>
                        </a:rPr>
                        <a:t>Output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Camera output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1280*960@30fps</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Data Format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(YUV422 color space)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Shutter type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Electronic Rolling shutter</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5560">
                <a:tc>
                  <a:txBody>
                    <a:bodyPr lIns="90000" rIns="90000"/>
                    <a:p>
                      <a:r>
                        <a:rPr b="0" lang="en-US" sz="1800" spc="-1" strike="noStrike">
                          <a:solidFill>
                            <a:srgbClr val="000000"/>
                          </a:solidFill>
                          <a:uFill>
                            <a:solidFill>
                              <a:srgbClr val="ffffff"/>
                            </a:solidFill>
                          </a:uFill>
                          <a:latin typeface="Arial"/>
                        </a:rPr>
                        <a:t>View</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Field of view</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72.6°DFOV </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Focus range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30cm ~ infinity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340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Focus type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Fixed focus</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bl>
          </a:graphicData>
        </a:graphic>
      </p:graphicFrame>
      <p:sp>
        <p:nvSpPr>
          <p:cNvPr id="109" name="CustomShape 5"/>
          <p:cNvSpPr/>
          <p:nvPr/>
        </p:nvSpPr>
        <p:spPr>
          <a:xfrm>
            <a:off x="15631920" y="1811880"/>
            <a:ext cx="180360" cy="232200"/>
          </a:xfrm>
          <a:prstGeom prst="rect">
            <a:avLst/>
          </a:prstGeom>
          <a:noFill/>
          <a:ln>
            <a:noFill/>
          </a:ln>
        </p:spPr>
        <p:style>
          <a:lnRef idx="0"/>
          <a:fillRef idx="0"/>
          <a:effectRef idx="0"/>
          <a:fontRef idx="minor"/>
        </p:style>
      </p:sp>
      <p:pic>
        <p:nvPicPr>
          <p:cNvPr id="110" name="" descr=""/>
          <p:cNvPicPr/>
          <p:nvPr/>
        </p:nvPicPr>
        <p:blipFill>
          <a:blip r:embed="rId1"/>
          <a:stretch/>
        </p:blipFill>
        <p:spPr>
          <a:xfrm>
            <a:off x="1999800" y="6217920"/>
            <a:ext cx="7875360" cy="1744200"/>
          </a:xfrm>
          <a:prstGeom prst="rect">
            <a:avLst/>
          </a:prstGeom>
          <a:ln>
            <a:noFill/>
          </a:ln>
        </p:spPr>
      </p:pic>
      <p:pic>
        <p:nvPicPr>
          <p:cNvPr id="111" name="" descr=""/>
          <p:cNvPicPr/>
          <p:nvPr/>
        </p:nvPicPr>
        <p:blipFill>
          <a:blip r:embed="rId2"/>
          <a:stretch/>
        </p:blipFill>
        <p:spPr>
          <a:xfrm>
            <a:off x="2011680" y="9875520"/>
            <a:ext cx="11325240" cy="1203120"/>
          </a:xfrm>
          <a:prstGeom prst="rect">
            <a:avLst/>
          </a:prstGeom>
          <a:ln>
            <a:noFill/>
          </a:ln>
        </p:spPr>
      </p:pic>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CustomShape 1"/>
          <p:cNvSpPr/>
          <p:nvPr/>
        </p:nvSpPr>
        <p:spPr>
          <a:xfrm>
            <a:off x="1894680" y="2970360"/>
            <a:ext cx="20354040" cy="9846720"/>
          </a:xfrm>
          <a:prstGeom prst="rect">
            <a:avLst/>
          </a:prstGeom>
          <a:noFill/>
          <a:ln>
            <a:noFill/>
          </a:ln>
        </p:spPr>
        <p:style>
          <a:lnRef idx="0"/>
          <a:fillRef idx="0"/>
          <a:effectRef idx="0"/>
          <a:fontRef idx="minor"/>
        </p:style>
        <p:txBody>
          <a:bodyPr lIns="90000" rIns="90000" tIns="45000" bIns="45000"/>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Nao camera hardware – meaning</a:t>
            </a:r>
            <a:endParaRPr b="0" lang="en-US" sz="1800" spc="-1" strike="noStrike">
              <a:solidFill>
                <a:srgbClr val="000000"/>
              </a:solidFill>
              <a:uFill>
                <a:solidFill>
                  <a:srgbClr val="ffffff"/>
                </a:solidFill>
              </a:uFill>
              <a:latin typeface="Arial"/>
            </a:endParaRPr>
          </a:p>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endParaRPr b="0" lang="en-US" sz="1800" spc="-1" strike="noStrike">
              <a:solidFill>
                <a:srgbClr val="000000"/>
              </a:solidFill>
              <a:uFill>
                <a:solidFill>
                  <a:srgbClr val="ffffff"/>
                </a:solidFill>
              </a:uFill>
              <a:latin typeface="Arial"/>
            </a:endParaRPr>
          </a:p>
        </p:txBody>
      </p:sp>
      <p:sp>
        <p:nvSpPr>
          <p:cNvPr id="113" name="CustomShape 2"/>
          <p:cNvSpPr/>
          <p:nvPr/>
        </p:nvSpPr>
        <p:spPr>
          <a:xfrm>
            <a:off x="1894680" y="196920"/>
            <a:ext cx="18871560" cy="143784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00618f"/>
                </a:solidFill>
                <a:uFill>
                  <a:solidFill>
                    <a:srgbClr val="ffffff"/>
                  </a:solidFill>
                </a:uFill>
                <a:latin typeface="Georgia"/>
                <a:ea typeface="Georgia"/>
              </a:rPr>
              <a:t>Camera parameters &amp; effects</a:t>
            </a:r>
            <a:endParaRPr b="0" lang="en-US" sz="1800" spc="-1" strike="noStrike">
              <a:solidFill>
                <a:srgbClr val="000000"/>
              </a:solidFill>
              <a:uFill>
                <a:solidFill>
                  <a:srgbClr val="ffffff"/>
                </a:solidFill>
              </a:uFill>
              <a:latin typeface="Arial"/>
            </a:endParaRPr>
          </a:p>
        </p:txBody>
      </p:sp>
      <p:sp>
        <p:nvSpPr>
          <p:cNvPr id="114" name="CustomShape 3"/>
          <p:cNvSpPr/>
          <p:nvPr/>
        </p:nvSpPr>
        <p:spPr>
          <a:xfrm>
            <a:off x="22176000" y="13320000"/>
            <a:ext cx="1833840" cy="213840"/>
          </a:xfrm>
          <a:prstGeom prst="rect">
            <a:avLst/>
          </a:prstGeom>
          <a:noFill/>
          <a:ln>
            <a:noFill/>
          </a:ln>
        </p:spPr>
        <p:style>
          <a:lnRef idx="0"/>
          <a:fillRef idx="0"/>
          <a:effectRef idx="0"/>
          <a:fontRef idx="minor"/>
        </p:style>
        <p:txBody>
          <a:bodyPr lIns="90000" rIns="90000" tIns="45000" bIns="45000"/>
          <a:p>
            <a:pPr algn="r">
              <a:lnSpc>
                <a:spcPct val="100000"/>
              </a:lnSpc>
            </a:pPr>
            <a:fld id="{F106DA71-E0FF-4911-88F4-770ADC6D562E}" type="slidenum">
              <a:rPr b="0" lang="en-US" sz="1800" spc="-1" strike="noStrike">
                <a:solidFill>
                  <a:srgbClr val="00618f"/>
                </a:solidFill>
                <a:uFill>
                  <a:solidFill>
                    <a:srgbClr val="ffffff"/>
                  </a:solidFill>
                </a:uFill>
                <a:latin typeface="Arial Narrow"/>
                <a:ea typeface="Georgia"/>
              </a:rPr>
              <a:t>1</a:t>
            </a:fld>
            <a:endParaRPr b="0" lang="en-US" sz="1800" spc="-1" strike="noStrike">
              <a:solidFill>
                <a:srgbClr val="000000"/>
              </a:solidFill>
              <a:uFill>
                <a:solidFill>
                  <a:srgbClr val="ffffff"/>
                </a:solidFill>
              </a:uFill>
              <a:latin typeface="Arial"/>
            </a:endParaRPr>
          </a:p>
        </p:txBody>
      </p:sp>
      <p:graphicFrame>
        <p:nvGraphicFramePr>
          <p:cNvPr id="115" name="Table 4"/>
          <p:cNvGraphicFramePr/>
          <p:nvPr/>
        </p:nvGraphicFramePr>
        <p:xfrm>
          <a:off x="14194800" y="2714400"/>
          <a:ext cx="9721440" cy="8782920"/>
        </p:xfrm>
        <a:graphic>
          <a:graphicData uri="http://schemas.openxmlformats.org/drawingml/2006/table">
            <a:tbl>
              <a:tblPr/>
              <a:tblGrid>
                <a:gridCol w="1470240"/>
                <a:gridCol w="3882600"/>
                <a:gridCol w="4368960"/>
              </a:tblGrid>
              <a:tr h="347760">
                <a:tc>
                  <a:txBody>
                    <a:bodyPr lIns="90000" rIns="90000"/>
                    <a:p>
                      <a:r>
                        <a:rPr b="0" lang="en-US" sz="1800" spc="-1" strike="noStrike">
                          <a:solidFill>
                            <a:srgbClr val="000000"/>
                          </a:solidFill>
                          <a:uFill>
                            <a:solidFill>
                              <a:srgbClr val="ffffff"/>
                            </a:solidFill>
                          </a:uFill>
                          <a:latin typeface="Arial"/>
                        </a:rPr>
                        <a:t>Camera</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Model</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MT9M114</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Type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SOC Image Sensor</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03720">
                <a:tc>
                  <a:txBody>
                    <a:bodyPr lIns="90000" rIns="90000"/>
                    <a:p>
                      <a:r>
                        <a:rPr b="0" lang="en-US" sz="1800" spc="-1" strike="noStrike">
                          <a:solidFill>
                            <a:srgbClr val="000000"/>
                          </a:solidFill>
                          <a:uFill>
                            <a:solidFill>
                              <a:srgbClr val="ffffff"/>
                            </a:solidFill>
                          </a:uFill>
                          <a:latin typeface="Arial"/>
                        </a:rPr>
                        <a:t>Imaging Array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Resolution</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1.22 Mp</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Optical format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1/6 inch</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Active Pixels (HxV)</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1288x968</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xBody>
                    <a:bodyPr lIns="90000" rIns="90000"/>
                    <a:p>
                      <a:r>
                        <a:rPr b="0" lang="en-US" sz="1800" spc="-1" strike="noStrike">
                          <a:solidFill>
                            <a:srgbClr val="000000"/>
                          </a:solidFill>
                          <a:uFill>
                            <a:solidFill>
                              <a:srgbClr val="ffffff"/>
                            </a:solidFill>
                          </a:uFill>
                          <a:latin typeface="Arial"/>
                        </a:rPr>
                        <a:t>Sensitivity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Pixel size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1.9µm*1.9µm</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1" lang="en-US" sz="1800" spc="-1" strike="noStrike">
                          <a:solidFill>
                            <a:srgbClr val="000000"/>
                          </a:solidFill>
                          <a:uFill>
                            <a:solidFill>
                              <a:srgbClr val="ffffff"/>
                            </a:solidFill>
                          </a:uFill>
                          <a:latin typeface="Arial"/>
                        </a:rPr>
                        <a:t>Dynamic range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1" lang="en-US" sz="1800" spc="-1" strike="noStrike">
                          <a:solidFill>
                            <a:srgbClr val="000000"/>
                          </a:solidFill>
                          <a:uFill>
                            <a:solidFill>
                              <a:srgbClr val="ffffff"/>
                            </a:solidFill>
                          </a:uFill>
                          <a:latin typeface="Arial"/>
                        </a:rPr>
                        <a:t>70 dB</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Signal/Noise ratio (max)</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37dB</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Responsivity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2.24V/Lux-sec (550 nm)</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xBody>
                    <a:bodyPr lIns="90000" rIns="90000"/>
                    <a:p>
                      <a:r>
                        <a:rPr b="0" lang="en-US" sz="1800" spc="-1" strike="noStrike">
                          <a:solidFill>
                            <a:srgbClr val="000000"/>
                          </a:solidFill>
                          <a:uFill>
                            <a:solidFill>
                              <a:srgbClr val="ffffff"/>
                            </a:solidFill>
                          </a:uFill>
                          <a:latin typeface="Arial"/>
                        </a:rPr>
                        <a:t>Output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Camera output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1280*960@30fps</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Data Format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(YUV422 color space)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Shutter type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Electronic Rolling shutter</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5560">
                <a:tc>
                  <a:txBody>
                    <a:bodyPr lIns="90000" rIns="90000"/>
                    <a:p>
                      <a:r>
                        <a:rPr b="0" lang="en-US" sz="1800" spc="-1" strike="noStrike">
                          <a:solidFill>
                            <a:srgbClr val="000000"/>
                          </a:solidFill>
                          <a:uFill>
                            <a:solidFill>
                              <a:srgbClr val="ffffff"/>
                            </a:solidFill>
                          </a:uFill>
                          <a:latin typeface="Arial"/>
                        </a:rPr>
                        <a:t>View</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Field of view</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72.6°DFOV </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Focus range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30cm ~ infinity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340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Focus type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Fixed focus</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bl>
          </a:graphicData>
        </a:graphic>
      </p:graphicFrame>
      <p:sp>
        <p:nvSpPr>
          <p:cNvPr id="116" name="CustomShape 5"/>
          <p:cNvSpPr/>
          <p:nvPr/>
        </p:nvSpPr>
        <p:spPr>
          <a:xfrm>
            <a:off x="15631920" y="1811880"/>
            <a:ext cx="180360" cy="232200"/>
          </a:xfrm>
          <a:prstGeom prst="rect">
            <a:avLst/>
          </a:prstGeom>
          <a:noFill/>
          <a:ln>
            <a:noFill/>
          </a:ln>
        </p:spPr>
        <p:style>
          <a:lnRef idx="0"/>
          <a:fillRef idx="0"/>
          <a:effectRef idx="0"/>
          <a:fontRef idx="minor"/>
        </p:style>
      </p:sp>
      <p:pic>
        <p:nvPicPr>
          <p:cNvPr id="117" name="" descr=""/>
          <p:cNvPicPr/>
          <p:nvPr/>
        </p:nvPicPr>
        <p:blipFill>
          <a:blip r:embed="rId1"/>
          <a:stretch/>
        </p:blipFill>
        <p:spPr>
          <a:xfrm>
            <a:off x="1935720" y="4137840"/>
            <a:ext cx="8396640" cy="4393440"/>
          </a:xfrm>
          <a:prstGeom prst="rect">
            <a:avLst/>
          </a:prstGeom>
          <a:ln>
            <a:noFill/>
          </a:ln>
        </p:spPr>
      </p:pic>
      <p:sp>
        <p:nvSpPr>
          <p:cNvPr id="118" name="CustomShape 6"/>
          <p:cNvSpPr/>
          <p:nvPr/>
        </p:nvSpPr>
        <p:spPr>
          <a:xfrm>
            <a:off x="3391560" y="8686800"/>
            <a:ext cx="5203440" cy="346320"/>
          </a:xfrm>
          <a:prstGeom prst="rect">
            <a:avLst/>
          </a:prstGeom>
          <a:noFill/>
          <a:ln>
            <a:noFill/>
          </a:ln>
        </p:spPr>
        <p:style>
          <a:lnRef idx="0"/>
          <a:fillRef idx="0"/>
          <a:effectRef idx="0"/>
          <a:fontRef idx="minor"/>
        </p:style>
        <p:txBody>
          <a:bodyPr lIns="90000" rIns="90000" tIns="45000" bIns="45000"/>
          <a:p>
            <a:r>
              <a:rPr b="0" lang="en-US" sz="1800" spc="-1" strike="noStrike">
                <a:solidFill>
                  <a:srgbClr val="000000"/>
                </a:solidFill>
                <a:uFill>
                  <a:solidFill>
                    <a:srgbClr val="ffffff"/>
                  </a:solidFill>
                </a:uFill>
                <a:latin typeface="Arial"/>
              </a:rPr>
              <a:t>http://www.althephoto.com/concepts/spectrum.jpg</a:t>
            </a:r>
            <a:endParaRPr b="0" lang="en-US" sz="1800" spc="-1" strike="noStrike">
              <a:solidFill>
                <a:srgbClr val="000000"/>
              </a:solidFill>
              <a:uFill>
                <a:solidFill>
                  <a:srgbClr val="ffffff"/>
                </a:solidFill>
              </a:uFill>
              <a:latin typeface="Arial"/>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CustomShape 1"/>
          <p:cNvSpPr/>
          <p:nvPr/>
        </p:nvSpPr>
        <p:spPr>
          <a:xfrm>
            <a:off x="1894680" y="2970360"/>
            <a:ext cx="20354040" cy="9846720"/>
          </a:xfrm>
          <a:prstGeom prst="rect">
            <a:avLst/>
          </a:prstGeom>
          <a:noFill/>
          <a:ln>
            <a:noFill/>
          </a:ln>
        </p:spPr>
        <p:style>
          <a:lnRef idx="0"/>
          <a:fillRef idx="0"/>
          <a:effectRef idx="0"/>
          <a:fontRef idx="minor"/>
        </p:style>
        <p:txBody>
          <a:bodyPr lIns="90000" rIns="90000" tIns="45000" bIns="45000"/>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Nao camera hardware – meaning</a:t>
            </a:r>
            <a:endParaRPr b="0" lang="en-US" sz="1800" spc="-1" strike="noStrike">
              <a:solidFill>
                <a:srgbClr val="000000"/>
              </a:solidFill>
              <a:uFill>
                <a:solidFill>
                  <a:srgbClr val="ffffff"/>
                </a:solidFill>
              </a:uFill>
              <a:latin typeface="Arial"/>
            </a:endParaRPr>
          </a:p>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endParaRPr b="0" lang="en-US" sz="1800" spc="-1" strike="noStrike">
              <a:solidFill>
                <a:srgbClr val="000000"/>
              </a:solidFill>
              <a:uFill>
                <a:solidFill>
                  <a:srgbClr val="ffffff"/>
                </a:solidFill>
              </a:uFill>
              <a:latin typeface="Arial"/>
            </a:endParaRPr>
          </a:p>
        </p:txBody>
      </p:sp>
      <p:sp>
        <p:nvSpPr>
          <p:cNvPr id="120" name="CustomShape 2"/>
          <p:cNvSpPr/>
          <p:nvPr/>
        </p:nvSpPr>
        <p:spPr>
          <a:xfrm>
            <a:off x="1894680" y="196920"/>
            <a:ext cx="18871560" cy="143784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00618f"/>
                </a:solidFill>
                <a:uFill>
                  <a:solidFill>
                    <a:srgbClr val="ffffff"/>
                  </a:solidFill>
                </a:uFill>
                <a:latin typeface="Georgia"/>
                <a:ea typeface="Georgia"/>
              </a:rPr>
              <a:t>Camera parameters &amp; effects</a:t>
            </a:r>
            <a:endParaRPr b="0" lang="en-US" sz="1800" spc="-1" strike="noStrike">
              <a:solidFill>
                <a:srgbClr val="000000"/>
              </a:solidFill>
              <a:uFill>
                <a:solidFill>
                  <a:srgbClr val="ffffff"/>
                </a:solidFill>
              </a:uFill>
              <a:latin typeface="Arial"/>
            </a:endParaRPr>
          </a:p>
        </p:txBody>
      </p:sp>
      <p:sp>
        <p:nvSpPr>
          <p:cNvPr id="121" name="CustomShape 3"/>
          <p:cNvSpPr/>
          <p:nvPr/>
        </p:nvSpPr>
        <p:spPr>
          <a:xfrm>
            <a:off x="22176000" y="13320000"/>
            <a:ext cx="1833840" cy="213840"/>
          </a:xfrm>
          <a:prstGeom prst="rect">
            <a:avLst/>
          </a:prstGeom>
          <a:noFill/>
          <a:ln>
            <a:noFill/>
          </a:ln>
        </p:spPr>
        <p:style>
          <a:lnRef idx="0"/>
          <a:fillRef idx="0"/>
          <a:effectRef idx="0"/>
          <a:fontRef idx="minor"/>
        </p:style>
        <p:txBody>
          <a:bodyPr lIns="90000" rIns="90000" tIns="45000" bIns="45000"/>
          <a:p>
            <a:pPr algn="r">
              <a:lnSpc>
                <a:spcPct val="100000"/>
              </a:lnSpc>
            </a:pPr>
            <a:fld id="{1C84A351-4BC9-4BFB-8668-F789A5152283}" type="slidenum">
              <a:rPr b="0" lang="en-US" sz="1800" spc="-1" strike="noStrike">
                <a:solidFill>
                  <a:srgbClr val="00618f"/>
                </a:solidFill>
                <a:uFill>
                  <a:solidFill>
                    <a:srgbClr val="ffffff"/>
                  </a:solidFill>
                </a:uFill>
                <a:latin typeface="Arial Narrow"/>
                <a:ea typeface="Georgia"/>
              </a:rPr>
              <a:t>1</a:t>
            </a:fld>
            <a:endParaRPr b="0" lang="en-US" sz="1800" spc="-1" strike="noStrike">
              <a:solidFill>
                <a:srgbClr val="000000"/>
              </a:solidFill>
              <a:uFill>
                <a:solidFill>
                  <a:srgbClr val="ffffff"/>
                </a:solidFill>
              </a:uFill>
              <a:latin typeface="Arial"/>
            </a:endParaRPr>
          </a:p>
        </p:txBody>
      </p:sp>
      <p:graphicFrame>
        <p:nvGraphicFramePr>
          <p:cNvPr id="122" name="Table 4"/>
          <p:cNvGraphicFramePr/>
          <p:nvPr/>
        </p:nvGraphicFramePr>
        <p:xfrm>
          <a:off x="14194800" y="2714400"/>
          <a:ext cx="9721440" cy="8782920"/>
        </p:xfrm>
        <a:graphic>
          <a:graphicData uri="http://schemas.openxmlformats.org/drawingml/2006/table">
            <a:tbl>
              <a:tblPr/>
              <a:tblGrid>
                <a:gridCol w="1470240"/>
                <a:gridCol w="3882600"/>
                <a:gridCol w="4368960"/>
              </a:tblGrid>
              <a:tr h="347760">
                <a:tc>
                  <a:txBody>
                    <a:bodyPr lIns="90000" rIns="90000"/>
                    <a:p>
                      <a:r>
                        <a:rPr b="0" lang="en-US" sz="1800" spc="-1" strike="noStrike">
                          <a:solidFill>
                            <a:srgbClr val="000000"/>
                          </a:solidFill>
                          <a:uFill>
                            <a:solidFill>
                              <a:srgbClr val="ffffff"/>
                            </a:solidFill>
                          </a:uFill>
                          <a:latin typeface="Arial"/>
                        </a:rPr>
                        <a:t>Camera</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Model</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MT9M114</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Type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SOC Image Sensor</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03720">
                <a:tc>
                  <a:txBody>
                    <a:bodyPr lIns="90000" rIns="90000"/>
                    <a:p>
                      <a:r>
                        <a:rPr b="0" lang="en-US" sz="1800" spc="-1" strike="noStrike">
                          <a:solidFill>
                            <a:srgbClr val="000000"/>
                          </a:solidFill>
                          <a:uFill>
                            <a:solidFill>
                              <a:srgbClr val="ffffff"/>
                            </a:solidFill>
                          </a:uFill>
                          <a:latin typeface="Arial"/>
                        </a:rPr>
                        <a:t>Imaging Array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Resolution</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1.22 Mp</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Optical format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1/6 inch</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Active Pixels (HxV)</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1288x968</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xBody>
                    <a:bodyPr lIns="90000" rIns="90000"/>
                    <a:p>
                      <a:r>
                        <a:rPr b="0" lang="en-US" sz="1800" spc="-1" strike="noStrike">
                          <a:solidFill>
                            <a:srgbClr val="000000"/>
                          </a:solidFill>
                          <a:uFill>
                            <a:solidFill>
                              <a:srgbClr val="ffffff"/>
                            </a:solidFill>
                          </a:uFill>
                          <a:latin typeface="Arial"/>
                        </a:rPr>
                        <a:t>Sensitivity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Pixel size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1.9µm*1.9µm</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1" lang="en-US" sz="1800" spc="-1" strike="noStrike">
                          <a:solidFill>
                            <a:srgbClr val="000000"/>
                          </a:solidFill>
                          <a:uFill>
                            <a:solidFill>
                              <a:srgbClr val="ffffff"/>
                            </a:solidFill>
                          </a:uFill>
                          <a:latin typeface="Arial"/>
                        </a:rPr>
                        <a:t>Dynamic range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1" lang="en-US" sz="1800" spc="-1" strike="noStrike">
                          <a:solidFill>
                            <a:srgbClr val="000000"/>
                          </a:solidFill>
                          <a:uFill>
                            <a:solidFill>
                              <a:srgbClr val="ffffff"/>
                            </a:solidFill>
                          </a:uFill>
                          <a:latin typeface="Arial"/>
                        </a:rPr>
                        <a:t>70 dB</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Signal/Noise ratio (max)</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37dB</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Responsivity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2.24V/Lux-sec (550 nm)</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xBody>
                    <a:bodyPr lIns="90000" rIns="90000"/>
                    <a:p>
                      <a:r>
                        <a:rPr b="0" lang="en-US" sz="1800" spc="-1" strike="noStrike">
                          <a:solidFill>
                            <a:srgbClr val="000000"/>
                          </a:solidFill>
                          <a:uFill>
                            <a:solidFill>
                              <a:srgbClr val="ffffff"/>
                            </a:solidFill>
                          </a:uFill>
                          <a:latin typeface="Arial"/>
                        </a:rPr>
                        <a:t>Output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Camera output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1280*960@30fps</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Data Format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(YUV422 color space)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Shutter type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Electronic Rolling shutter</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5560">
                <a:tc>
                  <a:txBody>
                    <a:bodyPr lIns="90000" rIns="90000"/>
                    <a:p>
                      <a:r>
                        <a:rPr b="0" lang="en-US" sz="1800" spc="-1" strike="noStrike">
                          <a:solidFill>
                            <a:srgbClr val="000000"/>
                          </a:solidFill>
                          <a:uFill>
                            <a:solidFill>
                              <a:srgbClr val="ffffff"/>
                            </a:solidFill>
                          </a:uFill>
                          <a:latin typeface="Arial"/>
                        </a:rPr>
                        <a:t>View</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Field of view</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72.6°DFOV </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Focus range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30cm ~ infinity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340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Focus type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Fixed focus</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bl>
          </a:graphicData>
        </a:graphic>
      </p:graphicFrame>
      <p:sp>
        <p:nvSpPr>
          <p:cNvPr id="123" name="CustomShape 5"/>
          <p:cNvSpPr/>
          <p:nvPr/>
        </p:nvSpPr>
        <p:spPr>
          <a:xfrm>
            <a:off x="15631920" y="1811880"/>
            <a:ext cx="180360" cy="232200"/>
          </a:xfrm>
          <a:prstGeom prst="rect">
            <a:avLst/>
          </a:prstGeom>
          <a:noFill/>
          <a:ln>
            <a:noFill/>
          </a:ln>
        </p:spPr>
        <p:style>
          <a:lnRef idx="0"/>
          <a:fillRef idx="0"/>
          <a:effectRef idx="0"/>
          <a:fontRef idx="minor"/>
        </p:style>
      </p:sp>
      <p:pic>
        <p:nvPicPr>
          <p:cNvPr id="124" name="" descr=""/>
          <p:cNvPicPr/>
          <p:nvPr/>
        </p:nvPicPr>
        <p:blipFill>
          <a:blip r:embed="rId1"/>
          <a:stretch/>
        </p:blipFill>
        <p:spPr>
          <a:xfrm>
            <a:off x="822960" y="4114800"/>
            <a:ext cx="13115160" cy="7314840"/>
          </a:xfrm>
          <a:prstGeom prst="rect">
            <a:avLst/>
          </a:prstGeom>
          <a:ln>
            <a:noFill/>
          </a:ln>
        </p:spPr>
      </p:pic>
      <p:sp>
        <p:nvSpPr>
          <p:cNvPr id="125" name="CustomShape 6"/>
          <p:cNvSpPr/>
          <p:nvPr/>
        </p:nvSpPr>
        <p:spPr>
          <a:xfrm>
            <a:off x="3200400" y="11612880"/>
            <a:ext cx="8611200" cy="346320"/>
          </a:xfrm>
          <a:prstGeom prst="rect">
            <a:avLst/>
          </a:prstGeom>
          <a:noFill/>
          <a:ln>
            <a:noFill/>
          </a:ln>
        </p:spPr>
        <p:style>
          <a:lnRef idx="0"/>
          <a:fillRef idx="0"/>
          <a:effectRef idx="0"/>
          <a:fontRef idx="minor"/>
        </p:style>
        <p:txBody>
          <a:bodyPr lIns="90000" rIns="90000" tIns="45000" bIns="45000"/>
          <a:p>
            <a:r>
              <a:rPr b="0" lang="en-US" sz="1800" spc="-1" strike="noStrike">
                <a:solidFill>
                  <a:srgbClr val="000000"/>
                </a:solidFill>
                <a:uFill>
                  <a:solidFill>
                    <a:srgbClr val="ffffff"/>
                  </a:solidFill>
                </a:uFill>
                <a:latin typeface="Arial"/>
              </a:rPr>
              <a:t>http://photographystepbystep.com/wp-content/uploads/2011/02/Dynamic-Range.jpg</a:t>
            </a:r>
            <a:endParaRPr b="0" lang="en-US" sz="1800" spc="-1" strike="noStrike">
              <a:solidFill>
                <a:srgbClr val="000000"/>
              </a:solidFill>
              <a:uFill>
                <a:solidFill>
                  <a:srgbClr val="ffffff"/>
                </a:solidFill>
              </a:uFill>
              <a:latin typeface="Arial"/>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CustomShape 1"/>
          <p:cNvSpPr/>
          <p:nvPr/>
        </p:nvSpPr>
        <p:spPr>
          <a:xfrm>
            <a:off x="1894680" y="2970360"/>
            <a:ext cx="20354040" cy="9846720"/>
          </a:xfrm>
          <a:prstGeom prst="rect">
            <a:avLst/>
          </a:prstGeom>
          <a:noFill/>
          <a:ln>
            <a:noFill/>
          </a:ln>
        </p:spPr>
        <p:style>
          <a:lnRef idx="0"/>
          <a:fillRef idx="0"/>
          <a:effectRef idx="0"/>
          <a:fontRef idx="minor"/>
        </p:style>
        <p:txBody>
          <a:bodyPr lIns="90000" rIns="90000" tIns="45000" bIns="45000"/>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Nao camera hardware – meaning</a:t>
            </a:r>
            <a:endParaRPr b="0" lang="en-US" sz="1800" spc="-1" strike="noStrike">
              <a:solidFill>
                <a:srgbClr val="000000"/>
              </a:solidFill>
              <a:uFill>
                <a:solidFill>
                  <a:srgbClr val="ffffff"/>
                </a:solidFill>
              </a:uFill>
              <a:latin typeface="Arial"/>
            </a:endParaRPr>
          </a:p>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endParaRPr b="0" lang="en-US" sz="1800" spc="-1" strike="noStrike">
              <a:solidFill>
                <a:srgbClr val="000000"/>
              </a:solidFill>
              <a:uFill>
                <a:solidFill>
                  <a:srgbClr val="ffffff"/>
                </a:solidFill>
              </a:uFill>
              <a:latin typeface="Arial"/>
            </a:endParaRPr>
          </a:p>
        </p:txBody>
      </p:sp>
      <p:sp>
        <p:nvSpPr>
          <p:cNvPr id="127" name="CustomShape 2"/>
          <p:cNvSpPr/>
          <p:nvPr/>
        </p:nvSpPr>
        <p:spPr>
          <a:xfrm>
            <a:off x="1894680" y="196920"/>
            <a:ext cx="18871560" cy="143784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00618f"/>
                </a:solidFill>
                <a:uFill>
                  <a:solidFill>
                    <a:srgbClr val="ffffff"/>
                  </a:solidFill>
                </a:uFill>
                <a:latin typeface="Georgia"/>
                <a:ea typeface="Georgia"/>
              </a:rPr>
              <a:t>Camera parameters &amp; effects</a:t>
            </a:r>
            <a:endParaRPr b="0" lang="en-US" sz="1800" spc="-1" strike="noStrike">
              <a:solidFill>
                <a:srgbClr val="000000"/>
              </a:solidFill>
              <a:uFill>
                <a:solidFill>
                  <a:srgbClr val="ffffff"/>
                </a:solidFill>
              </a:uFill>
              <a:latin typeface="Arial"/>
            </a:endParaRPr>
          </a:p>
        </p:txBody>
      </p:sp>
      <p:sp>
        <p:nvSpPr>
          <p:cNvPr id="128" name="CustomShape 3"/>
          <p:cNvSpPr/>
          <p:nvPr/>
        </p:nvSpPr>
        <p:spPr>
          <a:xfrm>
            <a:off x="22176000" y="13320000"/>
            <a:ext cx="1833840" cy="213840"/>
          </a:xfrm>
          <a:prstGeom prst="rect">
            <a:avLst/>
          </a:prstGeom>
          <a:noFill/>
          <a:ln>
            <a:noFill/>
          </a:ln>
        </p:spPr>
        <p:style>
          <a:lnRef idx="0"/>
          <a:fillRef idx="0"/>
          <a:effectRef idx="0"/>
          <a:fontRef idx="minor"/>
        </p:style>
        <p:txBody>
          <a:bodyPr lIns="90000" rIns="90000" tIns="45000" bIns="45000"/>
          <a:p>
            <a:pPr algn="r">
              <a:lnSpc>
                <a:spcPct val="100000"/>
              </a:lnSpc>
            </a:pPr>
            <a:fld id="{6E010DEB-F39C-4A72-9120-37F42197E2BA}" type="slidenum">
              <a:rPr b="0" lang="en-US" sz="1800" spc="-1" strike="noStrike">
                <a:solidFill>
                  <a:srgbClr val="00618f"/>
                </a:solidFill>
                <a:uFill>
                  <a:solidFill>
                    <a:srgbClr val="ffffff"/>
                  </a:solidFill>
                </a:uFill>
                <a:latin typeface="Arial Narrow"/>
                <a:ea typeface="Georgia"/>
              </a:rPr>
              <a:t>1</a:t>
            </a:fld>
            <a:endParaRPr b="0" lang="en-US" sz="1800" spc="-1" strike="noStrike">
              <a:solidFill>
                <a:srgbClr val="000000"/>
              </a:solidFill>
              <a:uFill>
                <a:solidFill>
                  <a:srgbClr val="ffffff"/>
                </a:solidFill>
              </a:uFill>
              <a:latin typeface="Arial"/>
            </a:endParaRPr>
          </a:p>
        </p:txBody>
      </p:sp>
      <p:graphicFrame>
        <p:nvGraphicFramePr>
          <p:cNvPr id="129" name="Table 4"/>
          <p:cNvGraphicFramePr/>
          <p:nvPr/>
        </p:nvGraphicFramePr>
        <p:xfrm>
          <a:off x="14194800" y="2714400"/>
          <a:ext cx="9721440" cy="8782920"/>
        </p:xfrm>
        <a:graphic>
          <a:graphicData uri="http://schemas.openxmlformats.org/drawingml/2006/table">
            <a:tbl>
              <a:tblPr/>
              <a:tblGrid>
                <a:gridCol w="1470240"/>
                <a:gridCol w="3882600"/>
                <a:gridCol w="4368960"/>
              </a:tblGrid>
              <a:tr h="347760">
                <a:tc>
                  <a:txBody>
                    <a:bodyPr lIns="90000" rIns="90000"/>
                    <a:p>
                      <a:r>
                        <a:rPr b="0" lang="en-US" sz="1800" spc="-1" strike="noStrike">
                          <a:solidFill>
                            <a:srgbClr val="000000"/>
                          </a:solidFill>
                          <a:uFill>
                            <a:solidFill>
                              <a:srgbClr val="ffffff"/>
                            </a:solidFill>
                          </a:uFill>
                          <a:latin typeface="Arial"/>
                        </a:rPr>
                        <a:t>Camera</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Model</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MT9M114</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Type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SOC Image Sensor</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03720">
                <a:tc>
                  <a:txBody>
                    <a:bodyPr lIns="90000" rIns="90000"/>
                    <a:p>
                      <a:r>
                        <a:rPr b="0" lang="en-US" sz="1800" spc="-1" strike="noStrike">
                          <a:solidFill>
                            <a:srgbClr val="000000"/>
                          </a:solidFill>
                          <a:uFill>
                            <a:solidFill>
                              <a:srgbClr val="ffffff"/>
                            </a:solidFill>
                          </a:uFill>
                          <a:latin typeface="Arial"/>
                        </a:rPr>
                        <a:t>Imaging Array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Resolution</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1.22 Mp</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Optical format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1/6 inch</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Active Pixels (HxV)</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1288x968</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xBody>
                    <a:bodyPr lIns="90000" rIns="90000"/>
                    <a:p>
                      <a:r>
                        <a:rPr b="0" lang="en-US" sz="1800" spc="-1" strike="noStrike">
                          <a:solidFill>
                            <a:srgbClr val="000000"/>
                          </a:solidFill>
                          <a:uFill>
                            <a:solidFill>
                              <a:srgbClr val="ffffff"/>
                            </a:solidFill>
                          </a:uFill>
                          <a:latin typeface="Arial"/>
                        </a:rPr>
                        <a:t>Sensitivity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Pixel size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1.9µm*1.9µm</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1" lang="en-US" sz="1800" spc="-1" strike="noStrike">
                          <a:solidFill>
                            <a:srgbClr val="000000"/>
                          </a:solidFill>
                          <a:uFill>
                            <a:solidFill>
                              <a:srgbClr val="ffffff"/>
                            </a:solidFill>
                          </a:uFill>
                          <a:latin typeface="Arial"/>
                        </a:rPr>
                        <a:t>Dynamic range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1" lang="en-US" sz="1800" spc="-1" strike="noStrike">
                          <a:solidFill>
                            <a:srgbClr val="000000"/>
                          </a:solidFill>
                          <a:uFill>
                            <a:solidFill>
                              <a:srgbClr val="ffffff"/>
                            </a:solidFill>
                          </a:uFill>
                          <a:latin typeface="Arial"/>
                        </a:rPr>
                        <a:t>70 dB</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Signal/Noise ratio (max)</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37dB</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Responsivity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2.24V/Lux-sec (550 nm)</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xBody>
                    <a:bodyPr lIns="90000" rIns="90000"/>
                    <a:p>
                      <a:r>
                        <a:rPr b="0" lang="en-US" sz="1800" spc="-1" strike="noStrike">
                          <a:solidFill>
                            <a:srgbClr val="000000"/>
                          </a:solidFill>
                          <a:uFill>
                            <a:solidFill>
                              <a:srgbClr val="ffffff"/>
                            </a:solidFill>
                          </a:uFill>
                          <a:latin typeface="Arial"/>
                        </a:rPr>
                        <a:t>Output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Camera output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1280*960@30fps</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Data Format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(YUV422 color space)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Shutter type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Electronic Rolling shutter</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5560">
                <a:tc>
                  <a:txBody>
                    <a:bodyPr lIns="90000" rIns="90000"/>
                    <a:p>
                      <a:r>
                        <a:rPr b="0" lang="en-US" sz="1800" spc="-1" strike="noStrike">
                          <a:solidFill>
                            <a:srgbClr val="000000"/>
                          </a:solidFill>
                          <a:uFill>
                            <a:solidFill>
                              <a:srgbClr val="ffffff"/>
                            </a:solidFill>
                          </a:uFill>
                          <a:latin typeface="Arial"/>
                        </a:rPr>
                        <a:t>View</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Field of view</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72.6°DFOV </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Focus range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30cm ~ infinity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340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Focus type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Fixed focus</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bl>
          </a:graphicData>
        </a:graphic>
      </p:graphicFrame>
      <p:sp>
        <p:nvSpPr>
          <p:cNvPr id="130" name="CustomShape 5"/>
          <p:cNvSpPr/>
          <p:nvPr/>
        </p:nvSpPr>
        <p:spPr>
          <a:xfrm>
            <a:off x="15631920" y="1811880"/>
            <a:ext cx="180360" cy="232200"/>
          </a:xfrm>
          <a:prstGeom prst="rect">
            <a:avLst/>
          </a:prstGeom>
          <a:noFill/>
          <a:ln>
            <a:noFill/>
          </a:ln>
        </p:spPr>
        <p:style>
          <a:lnRef idx="0"/>
          <a:fillRef idx="0"/>
          <a:effectRef idx="0"/>
          <a:fontRef idx="minor"/>
        </p:style>
      </p:sp>
      <p:pic>
        <p:nvPicPr>
          <p:cNvPr id="131" name="" descr=""/>
          <p:cNvPicPr/>
          <p:nvPr/>
        </p:nvPicPr>
        <p:blipFill>
          <a:blip r:embed="rId1"/>
          <a:stretch/>
        </p:blipFill>
        <p:spPr>
          <a:xfrm>
            <a:off x="1989000" y="3931920"/>
            <a:ext cx="8251920" cy="8541720"/>
          </a:xfrm>
          <a:prstGeom prst="rect">
            <a:avLst/>
          </a:prstGeom>
          <a:ln>
            <a:noFill/>
          </a:ln>
        </p:spPr>
      </p:pic>
      <p:sp>
        <p:nvSpPr>
          <p:cNvPr id="132" name="CustomShape 6"/>
          <p:cNvSpPr/>
          <p:nvPr/>
        </p:nvSpPr>
        <p:spPr>
          <a:xfrm>
            <a:off x="1737360" y="12618720"/>
            <a:ext cx="8852040" cy="346320"/>
          </a:xfrm>
          <a:prstGeom prst="rect">
            <a:avLst/>
          </a:prstGeom>
          <a:noFill/>
          <a:ln>
            <a:noFill/>
          </a:ln>
        </p:spPr>
        <p:style>
          <a:lnRef idx="0"/>
          <a:fillRef idx="0"/>
          <a:effectRef idx="0"/>
          <a:fontRef idx="minor"/>
        </p:style>
        <p:txBody>
          <a:bodyPr lIns="90000" rIns="90000" tIns="45000" bIns="45000"/>
          <a:p>
            <a:r>
              <a:rPr b="0" lang="en-US" sz="1800" spc="-1" strike="noStrike">
                <a:solidFill>
                  <a:srgbClr val="000000"/>
                </a:solidFill>
                <a:uFill>
                  <a:solidFill>
                    <a:srgbClr val="ffffff"/>
                  </a:solidFill>
                </a:uFill>
                <a:latin typeface="Arial"/>
              </a:rPr>
              <a:t>http://i0.wp.com/www.digicamhelp.com/site/wp-content/uploads/2009/06/hdr-demo.jpg</a:t>
            </a:r>
            <a:endParaRPr b="0" lang="en-US" sz="1800" spc="-1" strike="noStrike">
              <a:solidFill>
                <a:srgbClr val="000000"/>
              </a:solidFill>
              <a:uFill>
                <a:solidFill>
                  <a:srgbClr val="ffffff"/>
                </a:solidFill>
              </a:uFill>
              <a:latin typeface="Arial"/>
            </a:endParaRPr>
          </a:p>
        </p:txBody>
      </p:sp>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CustomShape 1"/>
          <p:cNvSpPr/>
          <p:nvPr/>
        </p:nvSpPr>
        <p:spPr>
          <a:xfrm>
            <a:off x="1894680" y="2970360"/>
            <a:ext cx="20354040" cy="9846720"/>
          </a:xfrm>
          <a:prstGeom prst="rect">
            <a:avLst/>
          </a:prstGeom>
          <a:noFill/>
          <a:ln>
            <a:noFill/>
          </a:ln>
        </p:spPr>
        <p:style>
          <a:lnRef idx="0"/>
          <a:fillRef idx="0"/>
          <a:effectRef idx="0"/>
          <a:fontRef idx="minor"/>
        </p:style>
        <p:txBody>
          <a:bodyPr lIns="90000" rIns="90000" tIns="45000" bIns="45000"/>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Nao camera hardware – meaning</a:t>
            </a:r>
            <a:endParaRPr b="0" lang="en-US" sz="1800" spc="-1" strike="noStrike">
              <a:solidFill>
                <a:srgbClr val="000000"/>
              </a:solidFill>
              <a:uFill>
                <a:solidFill>
                  <a:srgbClr val="ffffff"/>
                </a:solidFill>
              </a:uFill>
              <a:latin typeface="Arial"/>
            </a:endParaRPr>
          </a:p>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r>
              <a:rPr b="0" lang="en-US" sz="4400" spc="-1" strike="noStrike">
                <a:solidFill>
                  <a:srgbClr val="000000"/>
                </a:solidFill>
                <a:uFill>
                  <a:solidFill>
                    <a:srgbClr val="ffffff"/>
                  </a:solidFill>
                </a:uFill>
                <a:latin typeface="Arial Narrow"/>
                <a:ea typeface="DejaVu Sans"/>
              </a:rPr>
              <a:t>Noise sources</a:t>
            </a:r>
            <a:endParaRPr b="0" lang="en-US" sz="1800" spc="-1" strike="noStrike">
              <a:solidFill>
                <a:srgbClr val="000000"/>
              </a:solidFill>
              <a:uFill>
                <a:solidFill>
                  <a:srgbClr val="ffffff"/>
                </a:solidFill>
              </a:uFill>
              <a:latin typeface="Arial"/>
            </a:endParaRPr>
          </a:p>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Dark noise (current): thermal energy</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(electrons per pixel per second)</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Read noise (Quantification noise in A2D)</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Photon shot noise (uncertainty in counting photons</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due to stochastic nature of photon impacts)</a:t>
            </a:r>
            <a:endParaRPr b="0" lang="en-US" sz="1800" spc="-1" strike="noStrike">
              <a:solidFill>
                <a:srgbClr val="000000"/>
              </a:solidFill>
              <a:uFill>
                <a:solidFill>
                  <a:srgbClr val="ffffff"/>
                </a:solidFill>
              </a:uFill>
              <a:latin typeface="Arial"/>
            </a:endParaRPr>
          </a:p>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endParaRPr b="0" lang="en-US" sz="1800" spc="-1" strike="noStrike">
              <a:solidFill>
                <a:srgbClr val="000000"/>
              </a:solidFill>
              <a:uFill>
                <a:solidFill>
                  <a:srgbClr val="ffffff"/>
                </a:solidFill>
              </a:uFill>
              <a:latin typeface="Arial"/>
            </a:endParaRPr>
          </a:p>
        </p:txBody>
      </p:sp>
      <p:sp>
        <p:nvSpPr>
          <p:cNvPr id="134" name="CustomShape 2"/>
          <p:cNvSpPr/>
          <p:nvPr/>
        </p:nvSpPr>
        <p:spPr>
          <a:xfrm>
            <a:off x="1894680" y="196920"/>
            <a:ext cx="18871560" cy="143784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00618f"/>
                </a:solidFill>
                <a:uFill>
                  <a:solidFill>
                    <a:srgbClr val="ffffff"/>
                  </a:solidFill>
                </a:uFill>
                <a:latin typeface="Georgia"/>
                <a:ea typeface="Georgia"/>
              </a:rPr>
              <a:t>Camera parameters &amp; effects</a:t>
            </a:r>
            <a:endParaRPr b="0" lang="en-US" sz="1800" spc="-1" strike="noStrike">
              <a:solidFill>
                <a:srgbClr val="000000"/>
              </a:solidFill>
              <a:uFill>
                <a:solidFill>
                  <a:srgbClr val="ffffff"/>
                </a:solidFill>
              </a:uFill>
              <a:latin typeface="Arial"/>
            </a:endParaRPr>
          </a:p>
        </p:txBody>
      </p:sp>
      <p:sp>
        <p:nvSpPr>
          <p:cNvPr id="135" name="CustomShape 3"/>
          <p:cNvSpPr/>
          <p:nvPr/>
        </p:nvSpPr>
        <p:spPr>
          <a:xfrm>
            <a:off x="22176000" y="13320000"/>
            <a:ext cx="1833840" cy="213840"/>
          </a:xfrm>
          <a:prstGeom prst="rect">
            <a:avLst/>
          </a:prstGeom>
          <a:noFill/>
          <a:ln>
            <a:noFill/>
          </a:ln>
        </p:spPr>
        <p:style>
          <a:lnRef idx="0"/>
          <a:fillRef idx="0"/>
          <a:effectRef idx="0"/>
          <a:fontRef idx="minor"/>
        </p:style>
        <p:txBody>
          <a:bodyPr lIns="90000" rIns="90000" tIns="45000" bIns="45000"/>
          <a:p>
            <a:pPr algn="r">
              <a:lnSpc>
                <a:spcPct val="100000"/>
              </a:lnSpc>
            </a:pPr>
            <a:fld id="{9ECD39A9-2516-451F-AF06-A06FC9C9CD96}" type="slidenum">
              <a:rPr b="0" lang="en-US" sz="1800" spc="-1" strike="noStrike">
                <a:solidFill>
                  <a:srgbClr val="00618f"/>
                </a:solidFill>
                <a:uFill>
                  <a:solidFill>
                    <a:srgbClr val="ffffff"/>
                  </a:solidFill>
                </a:uFill>
                <a:latin typeface="Arial Narrow"/>
                <a:ea typeface="Georgia"/>
              </a:rPr>
              <a:t>1</a:t>
            </a:fld>
            <a:endParaRPr b="0" lang="en-US" sz="1800" spc="-1" strike="noStrike">
              <a:solidFill>
                <a:srgbClr val="000000"/>
              </a:solidFill>
              <a:uFill>
                <a:solidFill>
                  <a:srgbClr val="ffffff"/>
                </a:solidFill>
              </a:uFill>
              <a:latin typeface="Arial"/>
            </a:endParaRPr>
          </a:p>
        </p:txBody>
      </p:sp>
      <p:graphicFrame>
        <p:nvGraphicFramePr>
          <p:cNvPr id="136" name="Table 4"/>
          <p:cNvGraphicFramePr/>
          <p:nvPr/>
        </p:nvGraphicFramePr>
        <p:xfrm>
          <a:off x="14194800" y="2714400"/>
          <a:ext cx="9721440" cy="8782920"/>
        </p:xfrm>
        <a:graphic>
          <a:graphicData uri="http://schemas.openxmlformats.org/drawingml/2006/table">
            <a:tbl>
              <a:tblPr/>
              <a:tblGrid>
                <a:gridCol w="1470240"/>
                <a:gridCol w="3882600"/>
                <a:gridCol w="4368960"/>
              </a:tblGrid>
              <a:tr h="347760">
                <a:tc>
                  <a:txBody>
                    <a:bodyPr lIns="90000" rIns="90000"/>
                    <a:p>
                      <a:r>
                        <a:rPr b="0" lang="en-US" sz="1800" spc="-1" strike="noStrike">
                          <a:solidFill>
                            <a:srgbClr val="000000"/>
                          </a:solidFill>
                          <a:uFill>
                            <a:solidFill>
                              <a:srgbClr val="ffffff"/>
                            </a:solidFill>
                          </a:uFill>
                          <a:latin typeface="Arial"/>
                        </a:rPr>
                        <a:t>Camera</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Model</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MT9M114</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Type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SOC Image Sensor</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03720">
                <a:tc>
                  <a:txBody>
                    <a:bodyPr lIns="90000" rIns="90000"/>
                    <a:p>
                      <a:r>
                        <a:rPr b="0" lang="en-US" sz="1800" spc="-1" strike="noStrike">
                          <a:solidFill>
                            <a:srgbClr val="000000"/>
                          </a:solidFill>
                          <a:uFill>
                            <a:solidFill>
                              <a:srgbClr val="ffffff"/>
                            </a:solidFill>
                          </a:uFill>
                          <a:latin typeface="Arial"/>
                        </a:rPr>
                        <a:t>Imaging Array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Resolution</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1.22 Mp</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Optical format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1/6 inch</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Active Pixels (HxV)</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1288x968</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xBody>
                    <a:bodyPr lIns="90000" rIns="90000"/>
                    <a:p>
                      <a:r>
                        <a:rPr b="0" lang="en-US" sz="1800" spc="-1" strike="noStrike">
                          <a:solidFill>
                            <a:srgbClr val="000000"/>
                          </a:solidFill>
                          <a:uFill>
                            <a:solidFill>
                              <a:srgbClr val="ffffff"/>
                            </a:solidFill>
                          </a:uFill>
                          <a:latin typeface="Arial"/>
                        </a:rPr>
                        <a:t>Sensitivity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Pixel size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1.9µm*1.9µm</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Dynamic range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70 dB</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1" lang="en-US" sz="1800" spc="-1" strike="noStrike">
                          <a:solidFill>
                            <a:srgbClr val="000000"/>
                          </a:solidFill>
                          <a:uFill>
                            <a:solidFill>
                              <a:srgbClr val="ffffff"/>
                            </a:solidFill>
                          </a:uFill>
                          <a:latin typeface="Arial"/>
                        </a:rPr>
                        <a:t>Signal/Noise ratio (max)</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1" lang="en-US" sz="1800" spc="-1" strike="noStrike">
                          <a:solidFill>
                            <a:srgbClr val="000000"/>
                          </a:solidFill>
                          <a:uFill>
                            <a:solidFill>
                              <a:srgbClr val="ffffff"/>
                            </a:solidFill>
                          </a:uFill>
                          <a:latin typeface="Arial"/>
                        </a:rPr>
                        <a:t>37dB</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Responsivity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2.24V/Lux-sec (550 nm)</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xBody>
                    <a:bodyPr lIns="90000" rIns="90000"/>
                    <a:p>
                      <a:r>
                        <a:rPr b="0" lang="en-US" sz="1800" spc="-1" strike="noStrike">
                          <a:solidFill>
                            <a:srgbClr val="000000"/>
                          </a:solidFill>
                          <a:uFill>
                            <a:solidFill>
                              <a:srgbClr val="ffffff"/>
                            </a:solidFill>
                          </a:uFill>
                          <a:latin typeface="Arial"/>
                        </a:rPr>
                        <a:t>Output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Camera output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1280*960@30fps</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Data Format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(YUV422 color space)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Shutter type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Electronic Rolling shutter</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5560">
                <a:tc>
                  <a:txBody>
                    <a:bodyPr lIns="90000" rIns="90000"/>
                    <a:p>
                      <a:r>
                        <a:rPr b="0" lang="en-US" sz="1800" spc="-1" strike="noStrike">
                          <a:solidFill>
                            <a:srgbClr val="000000"/>
                          </a:solidFill>
                          <a:uFill>
                            <a:solidFill>
                              <a:srgbClr val="ffffff"/>
                            </a:solidFill>
                          </a:uFill>
                          <a:latin typeface="Arial"/>
                        </a:rPr>
                        <a:t>View</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Field of view</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72.6°DFOV </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Focus range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30cm ~ infinity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340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Focus type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Fixed focus</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bl>
          </a:graphicData>
        </a:graphic>
      </p:graphicFrame>
      <p:sp>
        <p:nvSpPr>
          <p:cNvPr id="137" name="CustomShape 5"/>
          <p:cNvSpPr/>
          <p:nvPr/>
        </p:nvSpPr>
        <p:spPr>
          <a:xfrm>
            <a:off x="15631920" y="1811880"/>
            <a:ext cx="180360" cy="232200"/>
          </a:xfrm>
          <a:prstGeom prst="rect">
            <a:avLst/>
          </a:prstGeom>
          <a:noFill/>
          <a:ln>
            <a:noFill/>
          </a:ln>
        </p:spPr>
        <p:style>
          <a:lnRef idx="0"/>
          <a:fillRef idx="0"/>
          <a:effectRef idx="0"/>
          <a:fontRef idx="minor"/>
        </p:style>
      </p:sp>
      <p:pic>
        <p:nvPicPr>
          <p:cNvPr id="138" name="" descr=""/>
          <p:cNvPicPr/>
          <p:nvPr/>
        </p:nvPicPr>
        <p:blipFill>
          <a:blip r:embed="rId1"/>
          <a:stretch/>
        </p:blipFill>
        <p:spPr>
          <a:xfrm>
            <a:off x="3474720" y="7983720"/>
            <a:ext cx="7223400" cy="4360320"/>
          </a:xfrm>
          <a:prstGeom prst="rect">
            <a:avLst/>
          </a:prstGeom>
          <a:ln>
            <a:noFill/>
          </a:ln>
        </p:spPr>
      </p:pic>
      <p:sp>
        <p:nvSpPr>
          <p:cNvPr id="139" name="CustomShape 6"/>
          <p:cNvSpPr/>
          <p:nvPr/>
        </p:nvSpPr>
        <p:spPr>
          <a:xfrm>
            <a:off x="365760" y="12729240"/>
            <a:ext cx="16772040" cy="346320"/>
          </a:xfrm>
          <a:prstGeom prst="rect">
            <a:avLst/>
          </a:prstGeom>
          <a:noFill/>
          <a:ln>
            <a:noFill/>
          </a:ln>
        </p:spPr>
        <p:style>
          <a:lnRef idx="0"/>
          <a:fillRef idx="0"/>
          <a:effectRef idx="0"/>
          <a:fontRef idx="minor"/>
        </p:style>
        <p:txBody>
          <a:bodyPr lIns="90000" rIns="90000" tIns="45000" bIns="45000"/>
          <a:p>
            <a:r>
              <a:rPr b="0" lang="en-US" sz="1800" spc="-1" strike="noStrike">
                <a:solidFill>
                  <a:srgbClr val="000000"/>
                </a:solidFill>
                <a:uFill>
                  <a:solidFill>
                    <a:srgbClr val="ffffff"/>
                  </a:solidFill>
                </a:uFill>
                <a:latin typeface="Arial"/>
              </a:rPr>
              <a:t>https://documentation.meraki.com/MR/WiFi_Basics_and_Best_Practices/Wireless_fundamentals%3A_Signal-to-Noise_Ratio_(SNR)__and_wireless_signal_strength</a:t>
            </a:r>
            <a:endParaRPr b="0" lang="en-US" sz="1800" spc="-1" strike="noStrike">
              <a:solidFill>
                <a:srgbClr val="000000"/>
              </a:solidFill>
              <a:uFill>
                <a:solidFill>
                  <a:srgbClr val="ffffff"/>
                </a:solidFill>
              </a:uFill>
              <a:latin typeface="Arial"/>
            </a:endParaRPr>
          </a:p>
        </p:txBody>
      </p:sp>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CustomShape 1"/>
          <p:cNvSpPr/>
          <p:nvPr/>
        </p:nvSpPr>
        <p:spPr>
          <a:xfrm>
            <a:off x="1894680" y="2970360"/>
            <a:ext cx="20354040" cy="9846720"/>
          </a:xfrm>
          <a:prstGeom prst="rect">
            <a:avLst/>
          </a:prstGeom>
          <a:noFill/>
          <a:ln>
            <a:noFill/>
          </a:ln>
        </p:spPr>
        <p:style>
          <a:lnRef idx="0"/>
          <a:fillRef idx="0"/>
          <a:effectRef idx="0"/>
          <a:fontRef idx="minor"/>
        </p:style>
        <p:txBody>
          <a:bodyPr lIns="90000" rIns="90000" tIns="45000" bIns="45000"/>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Nao camera hardware – meaning</a:t>
            </a:r>
            <a:endParaRPr b="0" lang="en-US" sz="1800" spc="-1" strike="noStrike">
              <a:solidFill>
                <a:srgbClr val="000000"/>
              </a:solidFill>
              <a:uFill>
                <a:solidFill>
                  <a:srgbClr val="ffffff"/>
                </a:solidFill>
              </a:uFill>
              <a:latin typeface="Arial"/>
            </a:endParaRPr>
          </a:p>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endParaRPr b="0" lang="en-US" sz="1800" spc="-1" strike="noStrike">
              <a:solidFill>
                <a:srgbClr val="000000"/>
              </a:solidFill>
              <a:uFill>
                <a:solidFill>
                  <a:srgbClr val="ffffff"/>
                </a:solidFill>
              </a:uFill>
              <a:latin typeface="Arial"/>
            </a:endParaRPr>
          </a:p>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endParaRPr b="0" lang="en-US" sz="1800" spc="-1" strike="noStrike">
              <a:solidFill>
                <a:srgbClr val="000000"/>
              </a:solidFill>
              <a:uFill>
                <a:solidFill>
                  <a:srgbClr val="ffffff"/>
                </a:solidFill>
              </a:uFill>
              <a:latin typeface="Arial"/>
            </a:endParaRPr>
          </a:p>
        </p:txBody>
      </p:sp>
      <p:sp>
        <p:nvSpPr>
          <p:cNvPr id="141" name="CustomShape 2"/>
          <p:cNvSpPr/>
          <p:nvPr/>
        </p:nvSpPr>
        <p:spPr>
          <a:xfrm>
            <a:off x="1894680" y="196920"/>
            <a:ext cx="18871560" cy="143784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00618f"/>
                </a:solidFill>
                <a:uFill>
                  <a:solidFill>
                    <a:srgbClr val="ffffff"/>
                  </a:solidFill>
                </a:uFill>
                <a:latin typeface="Georgia"/>
                <a:ea typeface="Georgia"/>
              </a:rPr>
              <a:t>Camera parameters &amp; effects</a:t>
            </a:r>
            <a:endParaRPr b="0" lang="en-US" sz="1800" spc="-1" strike="noStrike">
              <a:solidFill>
                <a:srgbClr val="000000"/>
              </a:solidFill>
              <a:uFill>
                <a:solidFill>
                  <a:srgbClr val="ffffff"/>
                </a:solidFill>
              </a:uFill>
              <a:latin typeface="Arial"/>
            </a:endParaRPr>
          </a:p>
        </p:txBody>
      </p:sp>
      <p:sp>
        <p:nvSpPr>
          <p:cNvPr id="142" name="CustomShape 3"/>
          <p:cNvSpPr/>
          <p:nvPr/>
        </p:nvSpPr>
        <p:spPr>
          <a:xfrm>
            <a:off x="22176000" y="13320000"/>
            <a:ext cx="1833840" cy="213840"/>
          </a:xfrm>
          <a:prstGeom prst="rect">
            <a:avLst/>
          </a:prstGeom>
          <a:noFill/>
          <a:ln>
            <a:noFill/>
          </a:ln>
        </p:spPr>
        <p:style>
          <a:lnRef idx="0"/>
          <a:fillRef idx="0"/>
          <a:effectRef idx="0"/>
          <a:fontRef idx="minor"/>
        </p:style>
        <p:txBody>
          <a:bodyPr lIns="90000" rIns="90000" tIns="45000" bIns="45000"/>
          <a:p>
            <a:pPr algn="r">
              <a:lnSpc>
                <a:spcPct val="100000"/>
              </a:lnSpc>
            </a:pPr>
            <a:fld id="{0D7EFBEC-260D-4F94-A558-89E28653C3D7}" type="slidenum">
              <a:rPr b="0" lang="en-US" sz="1800" spc="-1" strike="noStrike">
                <a:solidFill>
                  <a:srgbClr val="00618f"/>
                </a:solidFill>
                <a:uFill>
                  <a:solidFill>
                    <a:srgbClr val="ffffff"/>
                  </a:solidFill>
                </a:uFill>
                <a:latin typeface="Arial Narrow"/>
                <a:ea typeface="Georgia"/>
              </a:rPr>
              <a:t>1</a:t>
            </a:fld>
            <a:endParaRPr b="0" lang="en-US" sz="1800" spc="-1" strike="noStrike">
              <a:solidFill>
                <a:srgbClr val="000000"/>
              </a:solidFill>
              <a:uFill>
                <a:solidFill>
                  <a:srgbClr val="ffffff"/>
                </a:solidFill>
              </a:uFill>
              <a:latin typeface="Arial"/>
            </a:endParaRPr>
          </a:p>
        </p:txBody>
      </p:sp>
      <p:graphicFrame>
        <p:nvGraphicFramePr>
          <p:cNvPr id="143" name="Table 4"/>
          <p:cNvGraphicFramePr/>
          <p:nvPr/>
        </p:nvGraphicFramePr>
        <p:xfrm>
          <a:off x="14194800" y="2714400"/>
          <a:ext cx="9721440" cy="8782920"/>
        </p:xfrm>
        <a:graphic>
          <a:graphicData uri="http://schemas.openxmlformats.org/drawingml/2006/table">
            <a:tbl>
              <a:tblPr/>
              <a:tblGrid>
                <a:gridCol w="1470240"/>
                <a:gridCol w="3882600"/>
                <a:gridCol w="4368960"/>
              </a:tblGrid>
              <a:tr h="347760">
                <a:tc>
                  <a:txBody>
                    <a:bodyPr lIns="90000" rIns="90000"/>
                    <a:p>
                      <a:r>
                        <a:rPr b="0" lang="en-US" sz="1800" spc="-1" strike="noStrike">
                          <a:solidFill>
                            <a:srgbClr val="000000"/>
                          </a:solidFill>
                          <a:uFill>
                            <a:solidFill>
                              <a:srgbClr val="ffffff"/>
                            </a:solidFill>
                          </a:uFill>
                          <a:latin typeface="Arial"/>
                        </a:rPr>
                        <a:t>Camera</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Model</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MT9M114</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Type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SOC Image Sensor</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03720">
                <a:tc>
                  <a:txBody>
                    <a:bodyPr lIns="90000" rIns="90000"/>
                    <a:p>
                      <a:r>
                        <a:rPr b="0" lang="en-US" sz="1800" spc="-1" strike="noStrike">
                          <a:solidFill>
                            <a:srgbClr val="000000"/>
                          </a:solidFill>
                          <a:uFill>
                            <a:solidFill>
                              <a:srgbClr val="ffffff"/>
                            </a:solidFill>
                          </a:uFill>
                          <a:latin typeface="Arial"/>
                        </a:rPr>
                        <a:t>Imaging Array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Resolution</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1.22 Mp</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Optical format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1/6 inch</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Active Pixels (HxV)</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1288x968</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xBody>
                    <a:bodyPr lIns="90000" rIns="90000"/>
                    <a:p>
                      <a:r>
                        <a:rPr b="0" lang="en-US" sz="1800" spc="-1" strike="noStrike">
                          <a:solidFill>
                            <a:srgbClr val="000000"/>
                          </a:solidFill>
                          <a:uFill>
                            <a:solidFill>
                              <a:srgbClr val="ffffff"/>
                            </a:solidFill>
                          </a:uFill>
                          <a:latin typeface="Arial"/>
                        </a:rPr>
                        <a:t>Sensitivity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Pixel size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1.9µm*1.9µm</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Dynamic range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70 dB</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1" lang="en-US" sz="1800" spc="-1" strike="noStrike">
                          <a:solidFill>
                            <a:srgbClr val="000000"/>
                          </a:solidFill>
                          <a:uFill>
                            <a:solidFill>
                              <a:srgbClr val="ffffff"/>
                            </a:solidFill>
                          </a:uFill>
                          <a:latin typeface="Arial"/>
                        </a:rPr>
                        <a:t>Signal/Noise ratio (max)</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1" lang="en-US" sz="1800" spc="-1" strike="noStrike">
                          <a:solidFill>
                            <a:srgbClr val="000000"/>
                          </a:solidFill>
                          <a:uFill>
                            <a:solidFill>
                              <a:srgbClr val="ffffff"/>
                            </a:solidFill>
                          </a:uFill>
                          <a:latin typeface="Arial"/>
                        </a:rPr>
                        <a:t>37dB</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Responsivity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2.24V/Lux-sec (550 nm)</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xBody>
                    <a:bodyPr lIns="90000" rIns="90000"/>
                    <a:p>
                      <a:r>
                        <a:rPr b="0" lang="en-US" sz="1800" spc="-1" strike="noStrike">
                          <a:solidFill>
                            <a:srgbClr val="000000"/>
                          </a:solidFill>
                          <a:uFill>
                            <a:solidFill>
                              <a:srgbClr val="ffffff"/>
                            </a:solidFill>
                          </a:uFill>
                          <a:latin typeface="Arial"/>
                        </a:rPr>
                        <a:t>Output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Camera output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1280*960@30fps</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Data Format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(YUV422 color space)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Shutter type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Electronic Rolling shutter</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5560">
                <a:tc>
                  <a:txBody>
                    <a:bodyPr lIns="90000" rIns="90000"/>
                    <a:p>
                      <a:r>
                        <a:rPr b="0" lang="en-US" sz="1800" spc="-1" strike="noStrike">
                          <a:solidFill>
                            <a:srgbClr val="000000"/>
                          </a:solidFill>
                          <a:uFill>
                            <a:solidFill>
                              <a:srgbClr val="ffffff"/>
                            </a:solidFill>
                          </a:uFill>
                          <a:latin typeface="Arial"/>
                        </a:rPr>
                        <a:t>View</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Field of view</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72.6°DFOV </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Focus range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30cm ~ infinity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340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Focus type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Fixed focus</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bl>
          </a:graphicData>
        </a:graphic>
      </p:graphicFrame>
      <p:sp>
        <p:nvSpPr>
          <p:cNvPr id="144" name="CustomShape 5"/>
          <p:cNvSpPr/>
          <p:nvPr/>
        </p:nvSpPr>
        <p:spPr>
          <a:xfrm>
            <a:off x="15631920" y="1811880"/>
            <a:ext cx="180360" cy="232200"/>
          </a:xfrm>
          <a:prstGeom prst="rect">
            <a:avLst/>
          </a:prstGeom>
          <a:noFill/>
          <a:ln>
            <a:noFill/>
          </a:ln>
        </p:spPr>
        <p:style>
          <a:lnRef idx="0"/>
          <a:fillRef idx="0"/>
          <a:effectRef idx="0"/>
          <a:fontRef idx="minor"/>
        </p:style>
      </p:sp>
      <p:pic>
        <p:nvPicPr>
          <p:cNvPr id="145" name="" descr=""/>
          <p:cNvPicPr/>
          <p:nvPr/>
        </p:nvPicPr>
        <p:blipFill>
          <a:blip r:embed="rId1"/>
          <a:stretch/>
        </p:blipFill>
        <p:spPr>
          <a:xfrm>
            <a:off x="731520" y="4305600"/>
            <a:ext cx="12188880" cy="7672680"/>
          </a:xfrm>
          <a:prstGeom prst="rect">
            <a:avLst/>
          </a:prstGeom>
          <a:ln>
            <a:noFill/>
          </a:ln>
        </p:spPr>
      </p:pic>
      <p:sp>
        <p:nvSpPr>
          <p:cNvPr id="146" name="CustomShape 6"/>
          <p:cNvSpPr/>
          <p:nvPr/>
        </p:nvSpPr>
        <p:spPr>
          <a:xfrm>
            <a:off x="1097280" y="12161520"/>
            <a:ext cx="11387880" cy="346320"/>
          </a:xfrm>
          <a:prstGeom prst="rect">
            <a:avLst/>
          </a:prstGeom>
          <a:noFill/>
          <a:ln>
            <a:noFill/>
          </a:ln>
        </p:spPr>
        <p:style>
          <a:lnRef idx="0"/>
          <a:fillRef idx="0"/>
          <a:effectRef idx="0"/>
          <a:fontRef idx="minor"/>
        </p:style>
        <p:txBody>
          <a:bodyPr lIns="90000" rIns="90000" tIns="45000" bIns="45000"/>
          <a:p>
            <a:r>
              <a:rPr b="0" lang="en-US" sz="1800" spc="-1" strike="noStrike">
                <a:solidFill>
                  <a:srgbClr val="000000"/>
                </a:solidFill>
                <a:uFill>
                  <a:solidFill>
                    <a:srgbClr val="ffffff"/>
                  </a:solidFill>
                </a:uFill>
                <a:latin typeface="Arial"/>
              </a:rPr>
              <a:t>http://www.leica-microsystems.com/science-lab/microscope-cameras/introduction-to-digital-camera-technology/</a:t>
            </a:r>
            <a:endParaRPr b="0" lang="en-US" sz="1800" spc="-1" strike="noStrike">
              <a:solidFill>
                <a:srgbClr val="000000"/>
              </a:solidFill>
              <a:uFill>
                <a:solidFill>
                  <a:srgbClr val="ffffff"/>
                </a:solidFill>
              </a:uFill>
              <a:latin typeface="Arial"/>
            </a:endParaRPr>
          </a:p>
        </p:txBody>
      </p:sp>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CustomShape 1"/>
          <p:cNvSpPr/>
          <p:nvPr/>
        </p:nvSpPr>
        <p:spPr>
          <a:xfrm>
            <a:off x="1894680" y="2970360"/>
            <a:ext cx="20354040" cy="9846720"/>
          </a:xfrm>
          <a:prstGeom prst="rect">
            <a:avLst/>
          </a:prstGeom>
          <a:noFill/>
          <a:ln>
            <a:noFill/>
          </a:ln>
        </p:spPr>
        <p:style>
          <a:lnRef idx="0"/>
          <a:fillRef idx="0"/>
          <a:effectRef idx="0"/>
          <a:fontRef idx="minor"/>
        </p:style>
        <p:txBody>
          <a:bodyPr lIns="90000" rIns="90000" tIns="45000" bIns="45000"/>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Nao camera hardware – meaning</a:t>
            </a:r>
            <a:endParaRPr b="0" lang="en-US" sz="1800" spc="-1" strike="noStrike">
              <a:solidFill>
                <a:srgbClr val="000000"/>
              </a:solidFill>
              <a:uFill>
                <a:solidFill>
                  <a:srgbClr val="ffffff"/>
                </a:solidFill>
              </a:uFill>
              <a:latin typeface="Arial"/>
            </a:endParaRPr>
          </a:p>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Responsivity: </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input–output gain of a detector system:</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r>
              <a:rPr b="0" lang="en-US" sz="4400" spc="-1" strike="noStrike">
                <a:solidFill>
                  <a:srgbClr val="000000"/>
                </a:solidFill>
                <a:uFill>
                  <a:solidFill>
                    <a:srgbClr val="ffffff"/>
                  </a:solidFill>
                </a:uFill>
                <a:latin typeface="Arial Narrow"/>
                <a:ea typeface="DejaVu Sans"/>
              </a:rPr>
              <a:t>electrical output per optical input</a:t>
            </a:r>
            <a:endParaRPr b="0" lang="en-US" sz="1800" spc="-1" strike="noStrike">
              <a:solidFill>
                <a:srgbClr val="000000"/>
              </a:solidFill>
              <a:uFill>
                <a:solidFill>
                  <a:srgbClr val="ffffff"/>
                </a:solidFill>
              </a:uFill>
              <a:latin typeface="Arial"/>
            </a:endParaRPr>
          </a:p>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endParaRPr b="0" lang="en-US" sz="1800" spc="-1" strike="noStrike">
              <a:solidFill>
                <a:srgbClr val="000000"/>
              </a:solidFill>
              <a:uFill>
                <a:solidFill>
                  <a:srgbClr val="ffffff"/>
                </a:solidFill>
              </a:uFill>
              <a:latin typeface="Arial"/>
            </a:endParaRPr>
          </a:p>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endParaRPr b="0" lang="en-US" sz="1800" spc="-1" strike="noStrike">
              <a:solidFill>
                <a:srgbClr val="000000"/>
              </a:solidFill>
              <a:uFill>
                <a:solidFill>
                  <a:srgbClr val="ffffff"/>
                </a:solidFill>
              </a:uFill>
              <a:latin typeface="Arial"/>
            </a:endParaRPr>
          </a:p>
        </p:txBody>
      </p:sp>
      <p:sp>
        <p:nvSpPr>
          <p:cNvPr id="148" name="CustomShape 2"/>
          <p:cNvSpPr/>
          <p:nvPr/>
        </p:nvSpPr>
        <p:spPr>
          <a:xfrm>
            <a:off x="1894680" y="196920"/>
            <a:ext cx="18871560" cy="143784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00618f"/>
                </a:solidFill>
                <a:uFill>
                  <a:solidFill>
                    <a:srgbClr val="ffffff"/>
                  </a:solidFill>
                </a:uFill>
                <a:latin typeface="Georgia"/>
                <a:ea typeface="Georgia"/>
              </a:rPr>
              <a:t>Camera parameters &amp; effects</a:t>
            </a:r>
            <a:endParaRPr b="0" lang="en-US" sz="1800" spc="-1" strike="noStrike">
              <a:solidFill>
                <a:srgbClr val="000000"/>
              </a:solidFill>
              <a:uFill>
                <a:solidFill>
                  <a:srgbClr val="ffffff"/>
                </a:solidFill>
              </a:uFill>
              <a:latin typeface="Arial"/>
            </a:endParaRPr>
          </a:p>
        </p:txBody>
      </p:sp>
      <p:sp>
        <p:nvSpPr>
          <p:cNvPr id="149" name="CustomShape 3"/>
          <p:cNvSpPr/>
          <p:nvPr/>
        </p:nvSpPr>
        <p:spPr>
          <a:xfrm>
            <a:off x="22176000" y="13320000"/>
            <a:ext cx="1833840" cy="213840"/>
          </a:xfrm>
          <a:prstGeom prst="rect">
            <a:avLst/>
          </a:prstGeom>
          <a:noFill/>
          <a:ln>
            <a:noFill/>
          </a:ln>
        </p:spPr>
        <p:style>
          <a:lnRef idx="0"/>
          <a:fillRef idx="0"/>
          <a:effectRef idx="0"/>
          <a:fontRef idx="minor"/>
        </p:style>
        <p:txBody>
          <a:bodyPr lIns="90000" rIns="90000" tIns="45000" bIns="45000"/>
          <a:p>
            <a:pPr algn="r">
              <a:lnSpc>
                <a:spcPct val="100000"/>
              </a:lnSpc>
            </a:pPr>
            <a:fld id="{266DFCAC-6176-427D-BA4F-D9FF87FEBBD7}" type="slidenum">
              <a:rPr b="0" lang="en-US" sz="1800" spc="-1" strike="noStrike">
                <a:solidFill>
                  <a:srgbClr val="00618f"/>
                </a:solidFill>
                <a:uFill>
                  <a:solidFill>
                    <a:srgbClr val="ffffff"/>
                  </a:solidFill>
                </a:uFill>
                <a:latin typeface="Arial Narrow"/>
                <a:ea typeface="Georgia"/>
              </a:rPr>
              <a:t>1</a:t>
            </a:fld>
            <a:endParaRPr b="0" lang="en-US" sz="1800" spc="-1" strike="noStrike">
              <a:solidFill>
                <a:srgbClr val="000000"/>
              </a:solidFill>
              <a:uFill>
                <a:solidFill>
                  <a:srgbClr val="ffffff"/>
                </a:solidFill>
              </a:uFill>
              <a:latin typeface="Arial"/>
            </a:endParaRPr>
          </a:p>
        </p:txBody>
      </p:sp>
      <p:graphicFrame>
        <p:nvGraphicFramePr>
          <p:cNvPr id="150" name="Table 4"/>
          <p:cNvGraphicFramePr/>
          <p:nvPr/>
        </p:nvGraphicFramePr>
        <p:xfrm>
          <a:off x="14194800" y="2714400"/>
          <a:ext cx="9721440" cy="8782920"/>
        </p:xfrm>
        <a:graphic>
          <a:graphicData uri="http://schemas.openxmlformats.org/drawingml/2006/table">
            <a:tbl>
              <a:tblPr/>
              <a:tblGrid>
                <a:gridCol w="1470240"/>
                <a:gridCol w="3882600"/>
                <a:gridCol w="4368960"/>
              </a:tblGrid>
              <a:tr h="347760">
                <a:tc>
                  <a:txBody>
                    <a:bodyPr lIns="90000" rIns="90000"/>
                    <a:p>
                      <a:r>
                        <a:rPr b="0" lang="en-US" sz="1800" spc="-1" strike="noStrike">
                          <a:solidFill>
                            <a:srgbClr val="000000"/>
                          </a:solidFill>
                          <a:uFill>
                            <a:solidFill>
                              <a:srgbClr val="ffffff"/>
                            </a:solidFill>
                          </a:uFill>
                          <a:latin typeface="Arial"/>
                        </a:rPr>
                        <a:t>Camera</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Model</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MT9M114</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Type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SOC Image Sensor</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03720">
                <a:tc>
                  <a:txBody>
                    <a:bodyPr lIns="90000" rIns="90000"/>
                    <a:p>
                      <a:r>
                        <a:rPr b="0" lang="en-US" sz="1800" spc="-1" strike="noStrike">
                          <a:solidFill>
                            <a:srgbClr val="000000"/>
                          </a:solidFill>
                          <a:uFill>
                            <a:solidFill>
                              <a:srgbClr val="ffffff"/>
                            </a:solidFill>
                          </a:uFill>
                          <a:latin typeface="Arial"/>
                        </a:rPr>
                        <a:t>Imaging Array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Resolution</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1.22 Mp</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Optical format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1/6 inch</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Active Pixels (HxV)</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1288x968</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xBody>
                    <a:bodyPr lIns="90000" rIns="90000"/>
                    <a:p>
                      <a:r>
                        <a:rPr b="0" lang="en-US" sz="1800" spc="-1" strike="noStrike">
                          <a:solidFill>
                            <a:srgbClr val="000000"/>
                          </a:solidFill>
                          <a:uFill>
                            <a:solidFill>
                              <a:srgbClr val="ffffff"/>
                            </a:solidFill>
                          </a:uFill>
                          <a:latin typeface="Arial"/>
                        </a:rPr>
                        <a:t>Sensitivity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Pixel size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1.9µm*1.9µm</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Dynamic range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70 dB</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Signal/Noise ratio (max)</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37dB</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1" lang="en-US" sz="1800" spc="-1" strike="noStrike">
                          <a:solidFill>
                            <a:srgbClr val="000000"/>
                          </a:solidFill>
                          <a:uFill>
                            <a:solidFill>
                              <a:srgbClr val="ffffff"/>
                            </a:solidFill>
                          </a:uFill>
                          <a:latin typeface="Arial"/>
                        </a:rPr>
                        <a:t>Responsivity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1" lang="en-US" sz="1800" spc="-1" strike="noStrike">
                          <a:solidFill>
                            <a:srgbClr val="000000"/>
                          </a:solidFill>
                          <a:uFill>
                            <a:solidFill>
                              <a:srgbClr val="ffffff"/>
                            </a:solidFill>
                          </a:uFill>
                          <a:latin typeface="Arial"/>
                        </a:rPr>
                        <a:t>2.24V/Lux-sec (550 nm)</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xBody>
                    <a:bodyPr lIns="90000" rIns="90000"/>
                    <a:p>
                      <a:r>
                        <a:rPr b="0" lang="en-US" sz="1800" spc="-1" strike="noStrike">
                          <a:solidFill>
                            <a:srgbClr val="000000"/>
                          </a:solidFill>
                          <a:uFill>
                            <a:solidFill>
                              <a:srgbClr val="ffffff"/>
                            </a:solidFill>
                          </a:uFill>
                          <a:latin typeface="Arial"/>
                        </a:rPr>
                        <a:t>Output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Camera output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1280*960@30fps</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Data Format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(YUV422 color space)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Shutter type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Electronic Rolling shutter</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5560">
                <a:tc>
                  <a:txBody>
                    <a:bodyPr lIns="90000" rIns="90000"/>
                    <a:p>
                      <a:r>
                        <a:rPr b="0" lang="en-US" sz="1800" spc="-1" strike="noStrike">
                          <a:solidFill>
                            <a:srgbClr val="000000"/>
                          </a:solidFill>
                          <a:uFill>
                            <a:solidFill>
                              <a:srgbClr val="ffffff"/>
                            </a:solidFill>
                          </a:uFill>
                          <a:latin typeface="Arial"/>
                        </a:rPr>
                        <a:t>View</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Field of view</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72.6°DFOV </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Focus range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30cm ~ infinity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340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Focus type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Fixed focus</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bl>
          </a:graphicData>
        </a:graphic>
      </p:graphicFrame>
      <p:sp>
        <p:nvSpPr>
          <p:cNvPr id="151" name="CustomShape 5"/>
          <p:cNvSpPr/>
          <p:nvPr/>
        </p:nvSpPr>
        <p:spPr>
          <a:xfrm>
            <a:off x="15631920" y="1811880"/>
            <a:ext cx="180360" cy="232200"/>
          </a:xfrm>
          <a:prstGeom prst="rect">
            <a:avLst/>
          </a:prstGeom>
          <a:noFill/>
          <a:ln>
            <a:noFill/>
          </a:ln>
        </p:spPr>
        <p:style>
          <a:lnRef idx="0"/>
          <a:fillRef idx="0"/>
          <a:effectRef idx="0"/>
          <a:fontRef idx="minor"/>
        </p:style>
      </p:sp>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CustomShape 1"/>
          <p:cNvSpPr/>
          <p:nvPr/>
        </p:nvSpPr>
        <p:spPr>
          <a:xfrm>
            <a:off x="1894680" y="2970360"/>
            <a:ext cx="20354040" cy="9846720"/>
          </a:xfrm>
          <a:prstGeom prst="rect">
            <a:avLst/>
          </a:prstGeom>
          <a:noFill/>
          <a:ln>
            <a:noFill/>
          </a:ln>
        </p:spPr>
        <p:style>
          <a:lnRef idx="0"/>
          <a:fillRef idx="0"/>
          <a:effectRef idx="0"/>
          <a:fontRef idx="minor"/>
        </p:style>
        <p:txBody>
          <a:bodyPr lIns="90000" rIns="90000" tIns="45000" bIns="45000"/>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Nao camera hardware – meaning</a:t>
            </a:r>
            <a:endParaRPr b="0" lang="en-US" sz="1800" spc="-1" strike="noStrike">
              <a:solidFill>
                <a:srgbClr val="000000"/>
              </a:solidFill>
              <a:uFill>
                <a:solidFill>
                  <a:srgbClr val="ffffff"/>
                </a:solidFill>
              </a:uFill>
              <a:latin typeface="Arial"/>
            </a:endParaRPr>
          </a:p>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r>
              <a:rPr b="0" lang="en-US" sz="4400" spc="-1" strike="noStrike">
                <a:solidFill>
                  <a:srgbClr val="000000"/>
                </a:solidFill>
                <a:uFill>
                  <a:solidFill>
                    <a:srgbClr val="ffffff"/>
                  </a:solidFill>
                </a:uFill>
                <a:latin typeface="Arial Narrow"/>
                <a:ea typeface="DejaVu Sans"/>
              </a:rPr>
              <a:t>Rolling shutter</a:t>
            </a:r>
            <a:endParaRPr b="0" lang="en-US" sz="1800" spc="-1" strike="noStrike">
              <a:solidFill>
                <a:srgbClr val="000000"/>
              </a:solidFill>
              <a:uFill>
                <a:solidFill>
                  <a:srgbClr val="ffffff"/>
                </a:solidFill>
              </a:uFill>
              <a:latin typeface="Arial"/>
            </a:endParaRPr>
          </a:p>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endParaRPr b="0" lang="en-US" sz="1800" spc="-1" strike="noStrike">
              <a:solidFill>
                <a:srgbClr val="000000"/>
              </a:solidFill>
              <a:uFill>
                <a:solidFill>
                  <a:srgbClr val="ffffff"/>
                </a:solidFill>
              </a:uFill>
              <a:latin typeface="Arial"/>
            </a:endParaRPr>
          </a:p>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endParaRPr b="0" lang="en-US" sz="1800" spc="-1" strike="noStrike">
              <a:solidFill>
                <a:srgbClr val="000000"/>
              </a:solidFill>
              <a:uFill>
                <a:solidFill>
                  <a:srgbClr val="ffffff"/>
                </a:solidFill>
              </a:uFill>
              <a:latin typeface="Arial"/>
            </a:endParaRPr>
          </a:p>
        </p:txBody>
      </p:sp>
      <p:sp>
        <p:nvSpPr>
          <p:cNvPr id="153" name="CustomShape 2"/>
          <p:cNvSpPr/>
          <p:nvPr/>
        </p:nvSpPr>
        <p:spPr>
          <a:xfrm>
            <a:off x="1894680" y="196920"/>
            <a:ext cx="18871560" cy="143784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00618f"/>
                </a:solidFill>
                <a:uFill>
                  <a:solidFill>
                    <a:srgbClr val="ffffff"/>
                  </a:solidFill>
                </a:uFill>
                <a:latin typeface="Georgia"/>
                <a:ea typeface="Georgia"/>
              </a:rPr>
              <a:t>Camera parameters &amp; effects</a:t>
            </a:r>
            <a:endParaRPr b="0" lang="en-US" sz="1800" spc="-1" strike="noStrike">
              <a:solidFill>
                <a:srgbClr val="000000"/>
              </a:solidFill>
              <a:uFill>
                <a:solidFill>
                  <a:srgbClr val="ffffff"/>
                </a:solidFill>
              </a:uFill>
              <a:latin typeface="Arial"/>
            </a:endParaRPr>
          </a:p>
        </p:txBody>
      </p:sp>
      <p:sp>
        <p:nvSpPr>
          <p:cNvPr id="154" name="CustomShape 3"/>
          <p:cNvSpPr/>
          <p:nvPr/>
        </p:nvSpPr>
        <p:spPr>
          <a:xfrm>
            <a:off x="22176000" y="13320000"/>
            <a:ext cx="1833840" cy="213840"/>
          </a:xfrm>
          <a:prstGeom prst="rect">
            <a:avLst/>
          </a:prstGeom>
          <a:noFill/>
          <a:ln>
            <a:noFill/>
          </a:ln>
        </p:spPr>
        <p:style>
          <a:lnRef idx="0"/>
          <a:fillRef idx="0"/>
          <a:effectRef idx="0"/>
          <a:fontRef idx="minor"/>
        </p:style>
        <p:txBody>
          <a:bodyPr lIns="90000" rIns="90000" tIns="45000" bIns="45000"/>
          <a:p>
            <a:pPr algn="r">
              <a:lnSpc>
                <a:spcPct val="100000"/>
              </a:lnSpc>
            </a:pPr>
            <a:fld id="{4BBE4A35-0E86-4C55-B7D6-077D3DD94371}" type="slidenum">
              <a:rPr b="0" lang="en-US" sz="1800" spc="-1" strike="noStrike">
                <a:solidFill>
                  <a:srgbClr val="00618f"/>
                </a:solidFill>
                <a:uFill>
                  <a:solidFill>
                    <a:srgbClr val="ffffff"/>
                  </a:solidFill>
                </a:uFill>
                <a:latin typeface="Arial Narrow"/>
                <a:ea typeface="Georgia"/>
              </a:rPr>
              <a:t>1</a:t>
            </a:fld>
            <a:endParaRPr b="0" lang="en-US" sz="1800" spc="-1" strike="noStrike">
              <a:solidFill>
                <a:srgbClr val="000000"/>
              </a:solidFill>
              <a:uFill>
                <a:solidFill>
                  <a:srgbClr val="ffffff"/>
                </a:solidFill>
              </a:uFill>
              <a:latin typeface="Arial"/>
            </a:endParaRPr>
          </a:p>
        </p:txBody>
      </p:sp>
      <p:graphicFrame>
        <p:nvGraphicFramePr>
          <p:cNvPr id="155" name="Table 4"/>
          <p:cNvGraphicFramePr/>
          <p:nvPr/>
        </p:nvGraphicFramePr>
        <p:xfrm>
          <a:off x="14194800" y="2714400"/>
          <a:ext cx="9721440" cy="8782920"/>
        </p:xfrm>
        <a:graphic>
          <a:graphicData uri="http://schemas.openxmlformats.org/drawingml/2006/table">
            <a:tbl>
              <a:tblPr/>
              <a:tblGrid>
                <a:gridCol w="1470240"/>
                <a:gridCol w="3882600"/>
                <a:gridCol w="4368960"/>
              </a:tblGrid>
              <a:tr h="347760">
                <a:tc>
                  <a:txBody>
                    <a:bodyPr lIns="90000" rIns="90000"/>
                    <a:p>
                      <a:r>
                        <a:rPr b="0" lang="en-US" sz="1800" spc="-1" strike="noStrike">
                          <a:solidFill>
                            <a:srgbClr val="000000"/>
                          </a:solidFill>
                          <a:uFill>
                            <a:solidFill>
                              <a:srgbClr val="ffffff"/>
                            </a:solidFill>
                          </a:uFill>
                          <a:latin typeface="Arial"/>
                        </a:rPr>
                        <a:t>Camera</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Model</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MT9M114</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Type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SOC Image Sensor</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03720">
                <a:tc>
                  <a:txBody>
                    <a:bodyPr lIns="90000" rIns="90000"/>
                    <a:p>
                      <a:r>
                        <a:rPr b="0" lang="en-US" sz="1800" spc="-1" strike="noStrike">
                          <a:solidFill>
                            <a:srgbClr val="000000"/>
                          </a:solidFill>
                          <a:uFill>
                            <a:solidFill>
                              <a:srgbClr val="ffffff"/>
                            </a:solidFill>
                          </a:uFill>
                          <a:latin typeface="Arial"/>
                        </a:rPr>
                        <a:t>Imaging Array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Resolution</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1.22 Mp</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Optical format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1/6 inch</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Active Pixels (HxV)</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1288x968</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xBody>
                    <a:bodyPr lIns="90000" rIns="90000"/>
                    <a:p>
                      <a:r>
                        <a:rPr b="0" lang="en-US" sz="1800" spc="-1" strike="noStrike">
                          <a:solidFill>
                            <a:srgbClr val="000000"/>
                          </a:solidFill>
                          <a:uFill>
                            <a:solidFill>
                              <a:srgbClr val="ffffff"/>
                            </a:solidFill>
                          </a:uFill>
                          <a:latin typeface="Arial"/>
                        </a:rPr>
                        <a:t>Sensitivity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Pixel size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1.9µm*1.9µm</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Dynamic range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70 dB</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Signal/Noise ratio (max)</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37dB</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Responsivity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2.24V/Lux-sec (550 nm)</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xBody>
                    <a:bodyPr lIns="90000" rIns="90000"/>
                    <a:p>
                      <a:r>
                        <a:rPr b="0" lang="en-US" sz="1800" spc="-1" strike="noStrike">
                          <a:solidFill>
                            <a:srgbClr val="000000"/>
                          </a:solidFill>
                          <a:uFill>
                            <a:solidFill>
                              <a:srgbClr val="ffffff"/>
                            </a:solidFill>
                          </a:uFill>
                          <a:latin typeface="Arial"/>
                        </a:rPr>
                        <a:t>Output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Camera output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1280*960@30fps</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Data Format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(YUV422 color space)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1" lang="en-US" sz="1800" spc="-1" strike="noStrike">
                          <a:solidFill>
                            <a:srgbClr val="000000"/>
                          </a:solidFill>
                          <a:uFill>
                            <a:solidFill>
                              <a:srgbClr val="ffffff"/>
                            </a:solidFill>
                          </a:uFill>
                          <a:latin typeface="Arial"/>
                        </a:rPr>
                        <a:t>Shutter type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1" lang="en-US" sz="1800" spc="-1" strike="noStrike">
                          <a:solidFill>
                            <a:srgbClr val="000000"/>
                          </a:solidFill>
                          <a:uFill>
                            <a:solidFill>
                              <a:srgbClr val="ffffff"/>
                            </a:solidFill>
                          </a:uFill>
                          <a:latin typeface="Arial"/>
                        </a:rPr>
                        <a:t>Electronic Rolling shutter</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5560">
                <a:tc>
                  <a:txBody>
                    <a:bodyPr lIns="90000" rIns="90000"/>
                    <a:p>
                      <a:r>
                        <a:rPr b="0" lang="en-US" sz="1800" spc="-1" strike="noStrike">
                          <a:solidFill>
                            <a:srgbClr val="000000"/>
                          </a:solidFill>
                          <a:uFill>
                            <a:solidFill>
                              <a:srgbClr val="ffffff"/>
                            </a:solidFill>
                          </a:uFill>
                          <a:latin typeface="Arial"/>
                        </a:rPr>
                        <a:t>View</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Field of view</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72.6°DFOV </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Focus range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30cm ~ infinity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340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Focus type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Fixed focus</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bl>
          </a:graphicData>
        </a:graphic>
      </p:graphicFrame>
      <p:sp>
        <p:nvSpPr>
          <p:cNvPr id="156" name="CustomShape 5"/>
          <p:cNvSpPr/>
          <p:nvPr/>
        </p:nvSpPr>
        <p:spPr>
          <a:xfrm>
            <a:off x="15631920" y="1811880"/>
            <a:ext cx="180360" cy="232200"/>
          </a:xfrm>
          <a:prstGeom prst="rect">
            <a:avLst/>
          </a:prstGeom>
          <a:noFill/>
          <a:ln>
            <a:noFill/>
          </a:ln>
        </p:spPr>
        <p:style>
          <a:lnRef idx="0"/>
          <a:fillRef idx="0"/>
          <a:effectRef idx="0"/>
          <a:fontRef idx="minor"/>
        </p:style>
      </p:sp>
      <p:pic>
        <p:nvPicPr>
          <p:cNvPr id="157" name="" descr=""/>
          <p:cNvPicPr/>
          <p:nvPr/>
        </p:nvPicPr>
        <p:blipFill>
          <a:blip r:embed="rId1"/>
          <a:stretch/>
        </p:blipFill>
        <p:spPr>
          <a:xfrm>
            <a:off x="1935720" y="4549320"/>
            <a:ext cx="11982600" cy="6971760"/>
          </a:xfrm>
          <a:prstGeom prst="rect">
            <a:avLst/>
          </a:prstGeom>
          <a:ln>
            <a:noFill/>
          </a:ln>
        </p:spPr>
      </p:pic>
      <p:sp>
        <p:nvSpPr>
          <p:cNvPr id="158" name="CustomShape 6"/>
          <p:cNvSpPr/>
          <p:nvPr/>
        </p:nvSpPr>
        <p:spPr>
          <a:xfrm>
            <a:off x="4023360" y="11631960"/>
            <a:ext cx="7801920" cy="346320"/>
          </a:xfrm>
          <a:prstGeom prst="rect">
            <a:avLst/>
          </a:prstGeom>
          <a:noFill/>
          <a:ln>
            <a:noFill/>
          </a:ln>
        </p:spPr>
        <p:style>
          <a:lnRef idx="0"/>
          <a:fillRef idx="0"/>
          <a:effectRef idx="0"/>
          <a:fontRef idx="minor"/>
        </p:style>
        <p:txBody>
          <a:bodyPr lIns="90000" rIns="90000" tIns="45000" bIns="45000"/>
          <a:p>
            <a:r>
              <a:rPr b="0" lang="en-US" sz="1800" spc="-1" strike="noStrike">
                <a:solidFill>
                  <a:srgbClr val="000000"/>
                </a:solidFill>
                <a:uFill>
                  <a:solidFill>
                    <a:srgbClr val="ffffff"/>
                  </a:solidFill>
                </a:uFill>
                <a:latin typeface="Arial"/>
              </a:rPr>
              <a:t>http://www.azom.com/images/Article_Images/ImageForArticle_12006(3).jpg</a:t>
            </a:r>
            <a:endParaRPr b="0" lang="en-US" sz="1800" spc="-1" strike="noStrike">
              <a:solidFill>
                <a:srgbClr val="000000"/>
              </a:solidFill>
              <a:uFill>
                <a:solidFill>
                  <a:srgbClr val="ffffff"/>
                </a:solidFill>
              </a:uFill>
              <a:latin typeface="Arial"/>
            </a:endParaRPr>
          </a:p>
        </p:txBody>
      </p:sp>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CustomShape 1"/>
          <p:cNvSpPr/>
          <p:nvPr/>
        </p:nvSpPr>
        <p:spPr>
          <a:xfrm>
            <a:off x="1894680" y="2970360"/>
            <a:ext cx="20354040" cy="9846720"/>
          </a:xfrm>
          <a:prstGeom prst="rect">
            <a:avLst/>
          </a:prstGeom>
          <a:noFill/>
          <a:ln>
            <a:noFill/>
          </a:ln>
        </p:spPr>
        <p:style>
          <a:lnRef idx="0"/>
          <a:fillRef idx="0"/>
          <a:effectRef idx="0"/>
          <a:fontRef idx="minor"/>
        </p:style>
        <p:txBody>
          <a:bodyPr lIns="90000" rIns="90000" tIns="45000" bIns="45000"/>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Nao camera hardware – meaning</a:t>
            </a:r>
            <a:endParaRPr b="0" lang="en-US" sz="1800" spc="-1" strike="noStrike">
              <a:solidFill>
                <a:srgbClr val="000000"/>
              </a:solidFill>
              <a:uFill>
                <a:solidFill>
                  <a:srgbClr val="ffffff"/>
                </a:solidFill>
              </a:uFill>
              <a:latin typeface="Arial"/>
            </a:endParaRPr>
          </a:p>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r>
              <a:rPr b="0" lang="en-US" sz="4400" spc="-1" strike="noStrike">
                <a:solidFill>
                  <a:srgbClr val="000000"/>
                </a:solidFill>
                <a:uFill>
                  <a:solidFill>
                    <a:srgbClr val="ffffff"/>
                  </a:solidFill>
                </a:uFill>
                <a:latin typeface="Arial Narrow"/>
                <a:ea typeface="DejaVu Sans"/>
              </a:rPr>
              <a:t>Rolling shutter</a:t>
            </a:r>
            <a:endParaRPr b="0" lang="en-US" sz="1800" spc="-1" strike="noStrike">
              <a:solidFill>
                <a:srgbClr val="000000"/>
              </a:solidFill>
              <a:uFill>
                <a:solidFill>
                  <a:srgbClr val="ffffff"/>
                </a:solidFill>
              </a:uFill>
              <a:latin typeface="Arial"/>
            </a:endParaRPr>
          </a:p>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endParaRPr b="0" lang="en-US" sz="1800" spc="-1" strike="noStrike">
              <a:solidFill>
                <a:srgbClr val="000000"/>
              </a:solidFill>
              <a:uFill>
                <a:solidFill>
                  <a:srgbClr val="ffffff"/>
                </a:solidFill>
              </a:uFill>
              <a:latin typeface="Arial"/>
            </a:endParaRPr>
          </a:p>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endParaRPr b="0" lang="en-US" sz="1800" spc="-1" strike="noStrike">
              <a:solidFill>
                <a:srgbClr val="000000"/>
              </a:solidFill>
              <a:uFill>
                <a:solidFill>
                  <a:srgbClr val="ffffff"/>
                </a:solidFill>
              </a:uFill>
              <a:latin typeface="Arial"/>
            </a:endParaRPr>
          </a:p>
        </p:txBody>
      </p:sp>
      <p:sp>
        <p:nvSpPr>
          <p:cNvPr id="160" name="CustomShape 2"/>
          <p:cNvSpPr/>
          <p:nvPr/>
        </p:nvSpPr>
        <p:spPr>
          <a:xfrm>
            <a:off x="1894680" y="196920"/>
            <a:ext cx="18871560" cy="143784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00618f"/>
                </a:solidFill>
                <a:uFill>
                  <a:solidFill>
                    <a:srgbClr val="ffffff"/>
                  </a:solidFill>
                </a:uFill>
                <a:latin typeface="Georgia"/>
                <a:ea typeface="Georgia"/>
              </a:rPr>
              <a:t>Camera parameters &amp; effects</a:t>
            </a:r>
            <a:endParaRPr b="0" lang="en-US" sz="1800" spc="-1" strike="noStrike">
              <a:solidFill>
                <a:srgbClr val="000000"/>
              </a:solidFill>
              <a:uFill>
                <a:solidFill>
                  <a:srgbClr val="ffffff"/>
                </a:solidFill>
              </a:uFill>
              <a:latin typeface="Arial"/>
            </a:endParaRPr>
          </a:p>
        </p:txBody>
      </p:sp>
      <p:sp>
        <p:nvSpPr>
          <p:cNvPr id="161" name="CustomShape 3"/>
          <p:cNvSpPr/>
          <p:nvPr/>
        </p:nvSpPr>
        <p:spPr>
          <a:xfrm>
            <a:off x="22176000" y="13320000"/>
            <a:ext cx="1833840" cy="213840"/>
          </a:xfrm>
          <a:prstGeom prst="rect">
            <a:avLst/>
          </a:prstGeom>
          <a:noFill/>
          <a:ln>
            <a:noFill/>
          </a:ln>
        </p:spPr>
        <p:style>
          <a:lnRef idx="0"/>
          <a:fillRef idx="0"/>
          <a:effectRef idx="0"/>
          <a:fontRef idx="minor"/>
        </p:style>
        <p:txBody>
          <a:bodyPr lIns="90000" rIns="90000" tIns="45000" bIns="45000"/>
          <a:p>
            <a:pPr algn="r">
              <a:lnSpc>
                <a:spcPct val="100000"/>
              </a:lnSpc>
            </a:pPr>
            <a:fld id="{63C5D73A-8034-40B0-A7F1-63ED6428AD01}" type="slidenum">
              <a:rPr b="0" lang="en-US" sz="1800" spc="-1" strike="noStrike">
                <a:solidFill>
                  <a:srgbClr val="00618f"/>
                </a:solidFill>
                <a:uFill>
                  <a:solidFill>
                    <a:srgbClr val="ffffff"/>
                  </a:solidFill>
                </a:uFill>
                <a:latin typeface="Arial Narrow"/>
                <a:ea typeface="Georgia"/>
              </a:rPr>
              <a:t>1</a:t>
            </a:fld>
            <a:endParaRPr b="0" lang="en-US" sz="1800" spc="-1" strike="noStrike">
              <a:solidFill>
                <a:srgbClr val="000000"/>
              </a:solidFill>
              <a:uFill>
                <a:solidFill>
                  <a:srgbClr val="ffffff"/>
                </a:solidFill>
              </a:uFill>
              <a:latin typeface="Arial"/>
            </a:endParaRPr>
          </a:p>
        </p:txBody>
      </p:sp>
      <p:graphicFrame>
        <p:nvGraphicFramePr>
          <p:cNvPr id="162" name="Table 4"/>
          <p:cNvGraphicFramePr/>
          <p:nvPr/>
        </p:nvGraphicFramePr>
        <p:xfrm>
          <a:off x="14194800" y="2714400"/>
          <a:ext cx="9721440" cy="8782920"/>
        </p:xfrm>
        <a:graphic>
          <a:graphicData uri="http://schemas.openxmlformats.org/drawingml/2006/table">
            <a:tbl>
              <a:tblPr/>
              <a:tblGrid>
                <a:gridCol w="1470240"/>
                <a:gridCol w="3882600"/>
                <a:gridCol w="4368960"/>
              </a:tblGrid>
              <a:tr h="347760">
                <a:tc>
                  <a:txBody>
                    <a:bodyPr lIns="90000" rIns="90000"/>
                    <a:p>
                      <a:r>
                        <a:rPr b="0" lang="en-US" sz="1800" spc="-1" strike="noStrike">
                          <a:solidFill>
                            <a:srgbClr val="000000"/>
                          </a:solidFill>
                          <a:uFill>
                            <a:solidFill>
                              <a:srgbClr val="ffffff"/>
                            </a:solidFill>
                          </a:uFill>
                          <a:latin typeface="Arial"/>
                        </a:rPr>
                        <a:t>Camera</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Model</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MT9M114</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Type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SOC Image Sensor</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03720">
                <a:tc>
                  <a:txBody>
                    <a:bodyPr lIns="90000" rIns="90000"/>
                    <a:p>
                      <a:r>
                        <a:rPr b="0" lang="en-US" sz="1800" spc="-1" strike="noStrike">
                          <a:solidFill>
                            <a:srgbClr val="000000"/>
                          </a:solidFill>
                          <a:uFill>
                            <a:solidFill>
                              <a:srgbClr val="ffffff"/>
                            </a:solidFill>
                          </a:uFill>
                          <a:latin typeface="Arial"/>
                        </a:rPr>
                        <a:t>Imaging Array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Resolution</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1.22 Mp</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Optical format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1/6 inch</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Active Pixels (HxV)</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1288x968</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xBody>
                    <a:bodyPr lIns="90000" rIns="90000"/>
                    <a:p>
                      <a:r>
                        <a:rPr b="0" lang="en-US" sz="1800" spc="-1" strike="noStrike">
                          <a:solidFill>
                            <a:srgbClr val="000000"/>
                          </a:solidFill>
                          <a:uFill>
                            <a:solidFill>
                              <a:srgbClr val="ffffff"/>
                            </a:solidFill>
                          </a:uFill>
                          <a:latin typeface="Arial"/>
                        </a:rPr>
                        <a:t>Sensitivity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Pixel size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1.9µm*1.9µm</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Dynamic range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70 dB</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Signal/Noise ratio (max)</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37dB</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Responsivity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2.24V/Lux-sec (550 nm)</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xBody>
                    <a:bodyPr lIns="90000" rIns="90000"/>
                    <a:p>
                      <a:r>
                        <a:rPr b="0" lang="en-US" sz="1800" spc="-1" strike="noStrike">
                          <a:solidFill>
                            <a:srgbClr val="000000"/>
                          </a:solidFill>
                          <a:uFill>
                            <a:solidFill>
                              <a:srgbClr val="ffffff"/>
                            </a:solidFill>
                          </a:uFill>
                          <a:latin typeface="Arial"/>
                        </a:rPr>
                        <a:t>Output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Camera output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1280*960@30fps</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Data Format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(YUV422 color space)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1" lang="en-US" sz="1800" spc="-1" strike="noStrike">
                          <a:solidFill>
                            <a:srgbClr val="000000"/>
                          </a:solidFill>
                          <a:uFill>
                            <a:solidFill>
                              <a:srgbClr val="ffffff"/>
                            </a:solidFill>
                          </a:uFill>
                          <a:latin typeface="Arial"/>
                        </a:rPr>
                        <a:t>Shutter type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1" lang="en-US" sz="1800" spc="-1" strike="noStrike">
                          <a:solidFill>
                            <a:srgbClr val="000000"/>
                          </a:solidFill>
                          <a:uFill>
                            <a:solidFill>
                              <a:srgbClr val="ffffff"/>
                            </a:solidFill>
                          </a:uFill>
                          <a:latin typeface="Arial"/>
                        </a:rPr>
                        <a:t>Electronic Rolling shutter</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5560">
                <a:tc>
                  <a:txBody>
                    <a:bodyPr lIns="90000" rIns="90000"/>
                    <a:p>
                      <a:r>
                        <a:rPr b="0" lang="en-US" sz="1800" spc="-1" strike="noStrike">
                          <a:solidFill>
                            <a:srgbClr val="000000"/>
                          </a:solidFill>
                          <a:uFill>
                            <a:solidFill>
                              <a:srgbClr val="ffffff"/>
                            </a:solidFill>
                          </a:uFill>
                          <a:latin typeface="Arial"/>
                        </a:rPr>
                        <a:t>View</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Field of view</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72.6°DFOV </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Focus range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30cm ~ infinity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340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Focus type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Fixed focus</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bl>
          </a:graphicData>
        </a:graphic>
      </p:graphicFrame>
      <p:sp>
        <p:nvSpPr>
          <p:cNvPr id="163" name="CustomShape 5"/>
          <p:cNvSpPr/>
          <p:nvPr/>
        </p:nvSpPr>
        <p:spPr>
          <a:xfrm>
            <a:off x="15631920" y="1811880"/>
            <a:ext cx="180360" cy="232200"/>
          </a:xfrm>
          <a:prstGeom prst="rect">
            <a:avLst/>
          </a:prstGeom>
          <a:noFill/>
          <a:ln>
            <a:noFill/>
          </a:ln>
        </p:spPr>
        <p:style>
          <a:lnRef idx="0"/>
          <a:fillRef idx="0"/>
          <a:effectRef idx="0"/>
          <a:fontRef idx="minor"/>
        </p:style>
      </p:sp>
      <p:pic>
        <p:nvPicPr>
          <p:cNvPr id="164" name="" descr=""/>
          <p:cNvPicPr/>
          <p:nvPr/>
        </p:nvPicPr>
        <p:blipFill>
          <a:blip r:embed="rId1"/>
          <a:stretch/>
        </p:blipFill>
        <p:spPr>
          <a:xfrm>
            <a:off x="1969200" y="5669280"/>
            <a:ext cx="11655000" cy="4754520"/>
          </a:xfrm>
          <a:prstGeom prst="rect">
            <a:avLst/>
          </a:prstGeom>
          <a:ln>
            <a:noFill/>
          </a:ln>
        </p:spPr>
      </p:pic>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CustomShape 1"/>
          <p:cNvSpPr/>
          <p:nvPr/>
        </p:nvSpPr>
        <p:spPr>
          <a:xfrm>
            <a:off x="1894680" y="2970360"/>
            <a:ext cx="20354040" cy="9846720"/>
          </a:xfrm>
          <a:prstGeom prst="rect">
            <a:avLst/>
          </a:prstGeom>
          <a:noFill/>
          <a:ln>
            <a:noFill/>
          </a:ln>
        </p:spPr>
        <p:style>
          <a:lnRef idx="0"/>
          <a:fillRef idx="0"/>
          <a:effectRef idx="0"/>
          <a:fontRef idx="minor"/>
        </p:style>
        <p:txBody>
          <a:bodyPr lIns="90000" rIns="90000" tIns="45000" bIns="45000"/>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Nao camera hardware – meaning</a:t>
            </a:r>
            <a:endParaRPr b="0" lang="en-US" sz="1800" spc="-1" strike="noStrike">
              <a:solidFill>
                <a:srgbClr val="000000"/>
              </a:solidFill>
              <a:uFill>
                <a:solidFill>
                  <a:srgbClr val="ffffff"/>
                </a:solidFill>
              </a:uFill>
              <a:latin typeface="Arial"/>
            </a:endParaRPr>
          </a:p>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No focus control, preset by designer,</a:t>
            </a:r>
            <a:endParaRPr b="0" lang="en-US" sz="1800" spc="-1" strike="noStrike">
              <a:solidFill>
                <a:srgbClr val="000000"/>
              </a:solidFill>
              <a:uFill>
                <a:solidFill>
                  <a:srgbClr val="ffffff"/>
                </a:solidFill>
              </a:uFill>
              <a:latin typeface="Arial"/>
            </a:endParaRPr>
          </a:p>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usually at a distance for which depth of field will </a:t>
            </a:r>
            <a:endParaRPr b="0" lang="en-US" sz="1800" spc="-1" strike="noStrike">
              <a:solidFill>
                <a:srgbClr val="000000"/>
              </a:solidFill>
              <a:uFill>
                <a:solidFill>
                  <a:srgbClr val="ffffff"/>
                </a:solidFill>
              </a:uFill>
              <a:latin typeface="Arial"/>
            </a:endParaRPr>
          </a:p>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reach infinity even at the greatest aperture </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possible with the lens.</a:t>
            </a:r>
            <a:endParaRPr b="0" lang="en-US" sz="1800" spc="-1" strike="noStrike">
              <a:solidFill>
                <a:srgbClr val="000000"/>
              </a:solidFill>
              <a:uFill>
                <a:solidFill>
                  <a:srgbClr val="ffffff"/>
                </a:solidFill>
              </a:uFill>
              <a:latin typeface="Arial"/>
            </a:endParaRPr>
          </a:p>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endParaRPr b="0" lang="en-US" sz="1800" spc="-1" strike="noStrike">
              <a:solidFill>
                <a:srgbClr val="000000"/>
              </a:solidFill>
              <a:uFill>
                <a:solidFill>
                  <a:srgbClr val="ffffff"/>
                </a:solidFill>
              </a:uFill>
              <a:latin typeface="Arial"/>
            </a:endParaRPr>
          </a:p>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endParaRPr b="0" lang="en-US" sz="1800" spc="-1" strike="noStrike">
              <a:solidFill>
                <a:srgbClr val="000000"/>
              </a:solidFill>
              <a:uFill>
                <a:solidFill>
                  <a:srgbClr val="ffffff"/>
                </a:solidFill>
              </a:uFill>
              <a:latin typeface="Arial"/>
            </a:endParaRPr>
          </a:p>
        </p:txBody>
      </p:sp>
      <p:sp>
        <p:nvSpPr>
          <p:cNvPr id="166" name="CustomShape 2"/>
          <p:cNvSpPr/>
          <p:nvPr/>
        </p:nvSpPr>
        <p:spPr>
          <a:xfrm>
            <a:off x="1894680" y="196920"/>
            <a:ext cx="18871560" cy="143784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00618f"/>
                </a:solidFill>
                <a:uFill>
                  <a:solidFill>
                    <a:srgbClr val="ffffff"/>
                  </a:solidFill>
                </a:uFill>
                <a:latin typeface="Georgia"/>
                <a:ea typeface="Georgia"/>
              </a:rPr>
              <a:t>Camera parameters &amp; effects</a:t>
            </a:r>
            <a:endParaRPr b="0" lang="en-US" sz="1800" spc="-1" strike="noStrike">
              <a:solidFill>
                <a:srgbClr val="000000"/>
              </a:solidFill>
              <a:uFill>
                <a:solidFill>
                  <a:srgbClr val="ffffff"/>
                </a:solidFill>
              </a:uFill>
              <a:latin typeface="Arial"/>
            </a:endParaRPr>
          </a:p>
        </p:txBody>
      </p:sp>
      <p:sp>
        <p:nvSpPr>
          <p:cNvPr id="167" name="CustomShape 3"/>
          <p:cNvSpPr/>
          <p:nvPr/>
        </p:nvSpPr>
        <p:spPr>
          <a:xfrm>
            <a:off x="22176000" y="13320000"/>
            <a:ext cx="1833840" cy="213840"/>
          </a:xfrm>
          <a:prstGeom prst="rect">
            <a:avLst/>
          </a:prstGeom>
          <a:noFill/>
          <a:ln>
            <a:noFill/>
          </a:ln>
        </p:spPr>
        <p:style>
          <a:lnRef idx="0"/>
          <a:fillRef idx="0"/>
          <a:effectRef idx="0"/>
          <a:fontRef idx="minor"/>
        </p:style>
        <p:txBody>
          <a:bodyPr lIns="90000" rIns="90000" tIns="45000" bIns="45000"/>
          <a:p>
            <a:pPr algn="r">
              <a:lnSpc>
                <a:spcPct val="100000"/>
              </a:lnSpc>
            </a:pPr>
            <a:fld id="{371ED117-DA69-4783-BB7C-A06416C6CFCE}" type="slidenum">
              <a:rPr b="0" lang="en-US" sz="1800" spc="-1" strike="noStrike">
                <a:solidFill>
                  <a:srgbClr val="00618f"/>
                </a:solidFill>
                <a:uFill>
                  <a:solidFill>
                    <a:srgbClr val="ffffff"/>
                  </a:solidFill>
                </a:uFill>
                <a:latin typeface="Arial Narrow"/>
                <a:ea typeface="Georgia"/>
              </a:rPr>
              <a:t>1</a:t>
            </a:fld>
            <a:endParaRPr b="0" lang="en-US" sz="1800" spc="-1" strike="noStrike">
              <a:solidFill>
                <a:srgbClr val="000000"/>
              </a:solidFill>
              <a:uFill>
                <a:solidFill>
                  <a:srgbClr val="ffffff"/>
                </a:solidFill>
              </a:uFill>
              <a:latin typeface="Arial"/>
            </a:endParaRPr>
          </a:p>
        </p:txBody>
      </p:sp>
      <p:graphicFrame>
        <p:nvGraphicFramePr>
          <p:cNvPr id="168" name="Table 4"/>
          <p:cNvGraphicFramePr/>
          <p:nvPr/>
        </p:nvGraphicFramePr>
        <p:xfrm>
          <a:off x="14194800" y="2714400"/>
          <a:ext cx="9721440" cy="8782920"/>
        </p:xfrm>
        <a:graphic>
          <a:graphicData uri="http://schemas.openxmlformats.org/drawingml/2006/table">
            <a:tbl>
              <a:tblPr/>
              <a:tblGrid>
                <a:gridCol w="1470240"/>
                <a:gridCol w="3882600"/>
                <a:gridCol w="4368960"/>
              </a:tblGrid>
              <a:tr h="347760">
                <a:tc>
                  <a:txBody>
                    <a:bodyPr lIns="90000" rIns="90000"/>
                    <a:p>
                      <a:r>
                        <a:rPr b="0" lang="en-US" sz="1800" spc="-1" strike="noStrike">
                          <a:solidFill>
                            <a:srgbClr val="000000"/>
                          </a:solidFill>
                          <a:uFill>
                            <a:solidFill>
                              <a:srgbClr val="ffffff"/>
                            </a:solidFill>
                          </a:uFill>
                          <a:latin typeface="Arial"/>
                        </a:rPr>
                        <a:t>Camera</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Model</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MT9M114</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Type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SOC Image Sensor</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03720">
                <a:tc>
                  <a:txBody>
                    <a:bodyPr lIns="90000" rIns="90000"/>
                    <a:p>
                      <a:r>
                        <a:rPr b="0" lang="en-US" sz="1800" spc="-1" strike="noStrike">
                          <a:solidFill>
                            <a:srgbClr val="000000"/>
                          </a:solidFill>
                          <a:uFill>
                            <a:solidFill>
                              <a:srgbClr val="ffffff"/>
                            </a:solidFill>
                          </a:uFill>
                          <a:latin typeface="Arial"/>
                        </a:rPr>
                        <a:t>Imaging Array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Resolution</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1.22 Mp</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Optical format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1/6 inch</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Active Pixels (HxV)</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1288x968</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xBody>
                    <a:bodyPr lIns="90000" rIns="90000"/>
                    <a:p>
                      <a:r>
                        <a:rPr b="0" lang="en-US" sz="1800" spc="-1" strike="noStrike">
                          <a:solidFill>
                            <a:srgbClr val="000000"/>
                          </a:solidFill>
                          <a:uFill>
                            <a:solidFill>
                              <a:srgbClr val="ffffff"/>
                            </a:solidFill>
                          </a:uFill>
                          <a:latin typeface="Arial"/>
                        </a:rPr>
                        <a:t>Sensitivity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Pixel size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1.9µm*1.9µm</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Dynamic range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70 dB</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Signal/Noise ratio (max)</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37dB</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Responsivity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2.24V/Lux-sec (550 nm)</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xBody>
                    <a:bodyPr lIns="90000" rIns="90000"/>
                    <a:p>
                      <a:r>
                        <a:rPr b="0" lang="en-US" sz="1800" spc="-1" strike="noStrike">
                          <a:solidFill>
                            <a:srgbClr val="000000"/>
                          </a:solidFill>
                          <a:uFill>
                            <a:solidFill>
                              <a:srgbClr val="ffffff"/>
                            </a:solidFill>
                          </a:uFill>
                          <a:latin typeface="Arial"/>
                        </a:rPr>
                        <a:t>Output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Camera output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1280*960@30fps</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Data Format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(YUV422 color space)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Shutter type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Electronic Rolling shutter</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5560">
                <a:tc>
                  <a:txBody>
                    <a:bodyPr lIns="90000" rIns="90000"/>
                    <a:p>
                      <a:r>
                        <a:rPr b="1" lang="en-US" sz="1800" spc="-1" strike="noStrike">
                          <a:solidFill>
                            <a:srgbClr val="000000"/>
                          </a:solidFill>
                          <a:uFill>
                            <a:solidFill>
                              <a:srgbClr val="ffffff"/>
                            </a:solidFill>
                          </a:uFill>
                          <a:latin typeface="Arial"/>
                        </a:rPr>
                        <a:t>View</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1" lang="en-US" sz="1800" spc="-1" strike="noStrike">
                          <a:solidFill>
                            <a:srgbClr val="000000"/>
                          </a:solidFill>
                          <a:uFill>
                            <a:solidFill>
                              <a:srgbClr val="ffffff"/>
                            </a:solidFill>
                          </a:uFill>
                          <a:latin typeface="Arial"/>
                        </a:rPr>
                        <a:t>Field of view</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1" lang="en-US" sz="1800" spc="-1" strike="noStrike">
                          <a:solidFill>
                            <a:srgbClr val="000000"/>
                          </a:solidFill>
                          <a:uFill>
                            <a:solidFill>
                              <a:srgbClr val="ffffff"/>
                            </a:solidFill>
                          </a:uFill>
                          <a:latin typeface="Arial"/>
                        </a:rPr>
                        <a:t>72.6°DFOV </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1" lang="en-US" sz="1800" spc="-1" strike="noStrike">
                          <a:solidFill>
                            <a:srgbClr val="000000"/>
                          </a:solidFill>
                          <a:uFill>
                            <a:solidFill>
                              <a:srgbClr val="ffffff"/>
                            </a:solidFill>
                          </a:uFill>
                          <a:latin typeface="Arial"/>
                        </a:rPr>
                        <a:t>Focus range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1" lang="en-US" sz="1800" spc="-1" strike="noStrike">
                          <a:solidFill>
                            <a:srgbClr val="000000"/>
                          </a:solidFill>
                          <a:uFill>
                            <a:solidFill>
                              <a:srgbClr val="ffffff"/>
                            </a:solidFill>
                          </a:uFill>
                          <a:latin typeface="Arial"/>
                        </a:rPr>
                        <a:t>30cm ~ infinity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340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1" lang="en-US" sz="1800" spc="-1" strike="noStrike">
                          <a:solidFill>
                            <a:srgbClr val="000000"/>
                          </a:solidFill>
                          <a:uFill>
                            <a:solidFill>
                              <a:srgbClr val="ffffff"/>
                            </a:solidFill>
                          </a:uFill>
                          <a:latin typeface="Arial"/>
                        </a:rPr>
                        <a:t>Focus type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1" lang="en-US" sz="1800" spc="-1" strike="noStrike">
                          <a:solidFill>
                            <a:srgbClr val="000000"/>
                          </a:solidFill>
                          <a:uFill>
                            <a:solidFill>
                              <a:srgbClr val="ffffff"/>
                            </a:solidFill>
                          </a:uFill>
                          <a:latin typeface="Arial"/>
                        </a:rPr>
                        <a:t>Fixed focus</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bl>
          </a:graphicData>
        </a:graphic>
      </p:graphicFrame>
      <p:sp>
        <p:nvSpPr>
          <p:cNvPr id="169" name="CustomShape 5"/>
          <p:cNvSpPr/>
          <p:nvPr/>
        </p:nvSpPr>
        <p:spPr>
          <a:xfrm>
            <a:off x="15631920" y="1811880"/>
            <a:ext cx="180360" cy="232200"/>
          </a:xfrm>
          <a:prstGeom prst="rect">
            <a:avLst/>
          </a:prstGeom>
          <a:noFill/>
          <a:ln>
            <a:noFill/>
          </a:ln>
        </p:spPr>
        <p:style>
          <a:lnRef idx="0"/>
          <a:fillRef idx="0"/>
          <a:effectRef idx="0"/>
          <a:fontRef idx="minor"/>
        </p:style>
      </p:sp>
      <p:pic>
        <p:nvPicPr>
          <p:cNvPr id="170" name="" descr=""/>
          <p:cNvPicPr/>
          <p:nvPr/>
        </p:nvPicPr>
        <p:blipFill>
          <a:blip r:embed="rId1"/>
          <a:stretch/>
        </p:blipFill>
        <p:spPr>
          <a:xfrm>
            <a:off x="2103120" y="7315200"/>
            <a:ext cx="11274480" cy="4327560"/>
          </a:xfrm>
          <a:prstGeom prst="rect">
            <a:avLst/>
          </a:prstGeom>
          <a:ln>
            <a:noFill/>
          </a:ln>
        </p:spPr>
      </p:pic>
      <p:sp>
        <p:nvSpPr>
          <p:cNvPr id="171" name="CustomShape 6"/>
          <p:cNvSpPr/>
          <p:nvPr/>
        </p:nvSpPr>
        <p:spPr>
          <a:xfrm>
            <a:off x="4297680" y="11978640"/>
            <a:ext cx="7647840" cy="346320"/>
          </a:xfrm>
          <a:prstGeom prst="rect">
            <a:avLst/>
          </a:prstGeom>
          <a:noFill/>
          <a:ln>
            <a:noFill/>
          </a:ln>
        </p:spPr>
        <p:style>
          <a:lnRef idx="0"/>
          <a:fillRef idx="0"/>
          <a:effectRef idx="0"/>
          <a:fontRef idx="minor"/>
        </p:style>
        <p:txBody>
          <a:bodyPr lIns="90000" rIns="90000" tIns="45000" bIns="45000"/>
          <a:p>
            <a:r>
              <a:rPr b="0" lang="en-US" sz="1800" spc="-1" strike="noStrike">
                <a:solidFill>
                  <a:srgbClr val="000000"/>
                </a:solidFill>
                <a:uFill>
                  <a:solidFill>
                    <a:srgbClr val="ffffff"/>
                  </a:solidFill>
                </a:uFill>
                <a:latin typeface="Arial"/>
              </a:rPr>
              <a:t>https://cdn.photographylife.com/wp-content/uploads/2014/06/lens_dof.png</a:t>
            </a:r>
            <a:endParaRPr b="0" lang="en-US" sz="1800" spc="-1" strike="noStrike">
              <a:solidFill>
                <a:srgbClr val="000000"/>
              </a:solidFill>
              <a:uFill>
                <a:solidFill>
                  <a:srgbClr val="ffffff"/>
                </a:solidFill>
              </a:uFill>
              <a:latin typeface="Arial"/>
            </a:endParaRPr>
          </a:p>
        </p:txBody>
      </p:sp>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CustomShape 1"/>
          <p:cNvSpPr/>
          <p:nvPr/>
        </p:nvSpPr>
        <p:spPr>
          <a:xfrm>
            <a:off x="1894680" y="2970360"/>
            <a:ext cx="20354040" cy="9846720"/>
          </a:xfrm>
          <a:prstGeom prst="rect">
            <a:avLst/>
          </a:prstGeom>
          <a:noFill/>
          <a:ln>
            <a:noFill/>
          </a:ln>
        </p:spPr>
        <p:style>
          <a:lnRef idx="0"/>
          <a:fillRef idx="0"/>
          <a:effectRef idx="0"/>
          <a:fontRef idx="minor"/>
        </p:style>
        <p:txBody>
          <a:bodyPr lIns="90000" rIns="90000" tIns="45000" bIns="45000"/>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Camera &amp; sensor hardware</a:t>
            </a:r>
            <a:endParaRPr b="0" lang="en-US" sz="1800" spc="-1" strike="noStrike">
              <a:solidFill>
                <a:srgbClr val="000000"/>
              </a:solidFill>
              <a:uFill>
                <a:solidFill>
                  <a:srgbClr val="ffffff"/>
                </a:solidFill>
              </a:uFill>
              <a:latin typeface="Arial"/>
            </a:endParaRPr>
          </a:p>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Parameters</a:t>
            </a:r>
            <a:endParaRPr b="0" lang="en-US" sz="1800" spc="-1" strike="noStrike">
              <a:solidFill>
                <a:srgbClr val="000000"/>
              </a:solidFill>
              <a:uFill>
                <a:solidFill>
                  <a:srgbClr val="ffffff"/>
                </a:solidFill>
              </a:uFill>
              <a:latin typeface="Arial"/>
            </a:endParaRPr>
          </a:p>
        </p:txBody>
      </p:sp>
      <p:sp>
        <p:nvSpPr>
          <p:cNvPr id="42" name="CustomShape 2"/>
          <p:cNvSpPr/>
          <p:nvPr/>
        </p:nvSpPr>
        <p:spPr>
          <a:xfrm>
            <a:off x="1894680" y="196920"/>
            <a:ext cx="18871560" cy="143784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00618f"/>
                </a:solidFill>
                <a:uFill>
                  <a:solidFill>
                    <a:srgbClr val="ffffff"/>
                  </a:solidFill>
                </a:uFill>
                <a:latin typeface="Georgia"/>
                <a:ea typeface="Georgia"/>
              </a:rPr>
              <a:t>TOC</a:t>
            </a:r>
            <a:endParaRPr b="0" lang="en-US" sz="1800" spc="-1" strike="noStrike">
              <a:solidFill>
                <a:srgbClr val="000000"/>
              </a:solidFill>
              <a:uFill>
                <a:solidFill>
                  <a:srgbClr val="ffffff"/>
                </a:solidFill>
              </a:uFill>
              <a:latin typeface="Arial"/>
            </a:endParaRPr>
          </a:p>
        </p:txBody>
      </p:sp>
      <p:sp>
        <p:nvSpPr>
          <p:cNvPr id="43" name="CustomShape 3"/>
          <p:cNvSpPr/>
          <p:nvPr/>
        </p:nvSpPr>
        <p:spPr>
          <a:xfrm>
            <a:off x="22176000" y="13320000"/>
            <a:ext cx="1833840" cy="213840"/>
          </a:xfrm>
          <a:prstGeom prst="rect">
            <a:avLst/>
          </a:prstGeom>
          <a:noFill/>
          <a:ln>
            <a:noFill/>
          </a:ln>
        </p:spPr>
        <p:style>
          <a:lnRef idx="0"/>
          <a:fillRef idx="0"/>
          <a:effectRef idx="0"/>
          <a:fontRef idx="minor"/>
        </p:style>
        <p:txBody>
          <a:bodyPr lIns="90000" rIns="90000" tIns="45000" bIns="45000"/>
          <a:p>
            <a:pPr algn="r">
              <a:lnSpc>
                <a:spcPct val="100000"/>
              </a:lnSpc>
            </a:pPr>
            <a:fld id="{17A1AF17-C090-4DA4-B637-93DC28593F29}" type="slidenum">
              <a:rPr b="0" lang="en-US" sz="1800" spc="-1" strike="noStrike">
                <a:solidFill>
                  <a:srgbClr val="00618f"/>
                </a:solidFill>
                <a:uFill>
                  <a:solidFill>
                    <a:srgbClr val="ffffff"/>
                  </a:solidFill>
                </a:uFill>
                <a:latin typeface="Arial Narrow"/>
                <a:ea typeface="Georgia"/>
              </a:rPr>
              <a:t>1</a:t>
            </a:fld>
            <a:endParaRPr b="0" lang="en-US" sz="1800" spc="-1" strike="noStrike">
              <a:solidFill>
                <a:srgbClr val="000000"/>
              </a:solidFill>
              <a:uFill>
                <a:solidFill>
                  <a:srgbClr val="ffffff"/>
                </a:solidFill>
              </a:uFill>
              <a:latin typeface="Arial"/>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CustomShape 1"/>
          <p:cNvSpPr/>
          <p:nvPr/>
        </p:nvSpPr>
        <p:spPr>
          <a:xfrm>
            <a:off x="1894680" y="2970360"/>
            <a:ext cx="20354040" cy="9846720"/>
          </a:xfrm>
          <a:prstGeom prst="rect">
            <a:avLst/>
          </a:prstGeom>
          <a:noFill/>
          <a:ln>
            <a:noFill/>
          </a:ln>
        </p:spPr>
        <p:style>
          <a:lnRef idx="0"/>
          <a:fillRef idx="0"/>
          <a:effectRef idx="0"/>
          <a:fontRef idx="minor"/>
        </p:style>
        <p:txBody>
          <a:bodyPr lIns="90000" rIns="90000" tIns="45000" bIns="45000"/>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Nao camera hardware – meaning</a:t>
            </a:r>
            <a:endParaRPr b="0" lang="en-US" sz="1800" spc="-1" strike="noStrike">
              <a:solidFill>
                <a:srgbClr val="000000"/>
              </a:solidFill>
              <a:uFill>
                <a:solidFill>
                  <a:srgbClr val="ffffff"/>
                </a:solidFill>
              </a:uFill>
              <a:latin typeface="Arial"/>
            </a:endParaRPr>
          </a:p>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No focus control, preset by designer,</a:t>
            </a:r>
            <a:endParaRPr b="0" lang="en-US" sz="1800" spc="-1" strike="noStrike">
              <a:solidFill>
                <a:srgbClr val="000000"/>
              </a:solidFill>
              <a:uFill>
                <a:solidFill>
                  <a:srgbClr val="ffffff"/>
                </a:solidFill>
              </a:uFill>
              <a:latin typeface="Arial"/>
            </a:endParaRPr>
          </a:p>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usually at a distance for which depth of field will </a:t>
            </a:r>
            <a:endParaRPr b="0" lang="en-US" sz="1800" spc="-1" strike="noStrike">
              <a:solidFill>
                <a:srgbClr val="000000"/>
              </a:solidFill>
              <a:uFill>
                <a:solidFill>
                  <a:srgbClr val="ffffff"/>
                </a:solidFill>
              </a:uFill>
              <a:latin typeface="Arial"/>
            </a:endParaRPr>
          </a:p>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reach infinity even at the greatest aperture </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possible with the lens.</a:t>
            </a:r>
            <a:endParaRPr b="0" lang="en-US" sz="1800" spc="-1" strike="noStrike">
              <a:solidFill>
                <a:srgbClr val="000000"/>
              </a:solidFill>
              <a:uFill>
                <a:solidFill>
                  <a:srgbClr val="ffffff"/>
                </a:solidFill>
              </a:uFill>
              <a:latin typeface="Arial"/>
            </a:endParaRPr>
          </a:p>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endParaRPr b="0" lang="en-US" sz="1800" spc="-1" strike="noStrike">
              <a:solidFill>
                <a:srgbClr val="000000"/>
              </a:solidFill>
              <a:uFill>
                <a:solidFill>
                  <a:srgbClr val="ffffff"/>
                </a:solidFill>
              </a:uFill>
              <a:latin typeface="Arial"/>
            </a:endParaRPr>
          </a:p>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endParaRPr b="0" lang="en-US" sz="1800" spc="-1" strike="noStrike">
              <a:solidFill>
                <a:srgbClr val="000000"/>
              </a:solidFill>
              <a:uFill>
                <a:solidFill>
                  <a:srgbClr val="ffffff"/>
                </a:solidFill>
              </a:uFill>
              <a:latin typeface="Arial"/>
            </a:endParaRPr>
          </a:p>
        </p:txBody>
      </p:sp>
      <p:sp>
        <p:nvSpPr>
          <p:cNvPr id="173" name="CustomShape 2"/>
          <p:cNvSpPr/>
          <p:nvPr/>
        </p:nvSpPr>
        <p:spPr>
          <a:xfrm>
            <a:off x="1894680" y="196920"/>
            <a:ext cx="18871560" cy="143784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00618f"/>
                </a:solidFill>
                <a:uFill>
                  <a:solidFill>
                    <a:srgbClr val="ffffff"/>
                  </a:solidFill>
                </a:uFill>
                <a:latin typeface="Georgia"/>
                <a:ea typeface="Georgia"/>
              </a:rPr>
              <a:t>Camera parameters &amp; effects</a:t>
            </a:r>
            <a:endParaRPr b="0" lang="en-US" sz="1800" spc="-1" strike="noStrike">
              <a:solidFill>
                <a:srgbClr val="000000"/>
              </a:solidFill>
              <a:uFill>
                <a:solidFill>
                  <a:srgbClr val="ffffff"/>
                </a:solidFill>
              </a:uFill>
              <a:latin typeface="Arial"/>
            </a:endParaRPr>
          </a:p>
        </p:txBody>
      </p:sp>
      <p:sp>
        <p:nvSpPr>
          <p:cNvPr id="174" name="CustomShape 3"/>
          <p:cNvSpPr/>
          <p:nvPr/>
        </p:nvSpPr>
        <p:spPr>
          <a:xfrm>
            <a:off x="22176000" y="13320000"/>
            <a:ext cx="1833840" cy="213840"/>
          </a:xfrm>
          <a:prstGeom prst="rect">
            <a:avLst/>
          </a:prstGeom>
          <a:noFill/>
          <a:ln>
            <a:noFill/>
          </a:ln>
        </p:spPr>
        <p:style>
          <a:lnRef idx="0"/>
          <a:fillRef idx="0"/>
          <a:effectRef idx="0"/>
          <a:fontRef idx="minor"/>
        </p:style>
        <p:txBody>
          <a:bodyPr lIns="90000" rIns="90000" tIns="45000" bIns="45000"/>
          <a:p>
            <a:pPr algn="r">
              <a:lnSpc>
                <a:spcPct val="100000"/>
              </a:lnSpc>
            </a:pPr>
            <a:fld id="{747FF95F-4092-43EF-BF0D-517CD2C2B203}" type="slidenum">
              <a:rPr b="0" lang="en-US" sz="1800" spc="-1" strike="noStrike">
                <a:solidFill>
                  <a:srgbClr val="00618f"/>
                </a:solidFill>
                <a:uFill>
                  <a:solidFill>
                    <a:srgbClr val="ffffff"/>
                  </a:solidFill>
                </a:uFill>
                <a:latin typeface="Arial Narrow"/>
                <a:ea typeface="Georgia"/>
              </a:rPr>
              <a:t>1</a:t>
            </a:fld>
            <a:endParaRPr b="0" lang="en-US" sz="1800" spc="-1" strike="noStrike">
              <a:solidFill>
                <a:srgbClr val="000000"/>
              </a:solidFill>
              <a:uFill>
                <a:solidFill>
                  <a:srgbClr val="ffffff"/>
                </a:solidFill>
              </a:uFill>
              <a:latin typeface="Arial"/>
            </a:endParaRPr>
          </a:p>
        </p:txBody>
      </p:sp>
      <p:graphicFrame>
        <p:nvGraphicFramePr>
          <p:cNvPr id="175" name="Table 4"/>
          <p:cNvGraphicFramePr/>
          <p:nvPr/>
        </p:nvGraphicFramePr>
        <p:xfrm>
          <a:off x="14194800" y="2714400"/>
          <a:ext cx="9721440" cy="8782920"/>
        </p:xfrm>
        <a:graphic>
          <a:graphicData uri="http://schemas.openxmlformats.org/drawingml/2006/table">
            <a:tbl>
              <a:tblPr/>
              <a:tblGrid>
                <a:gridCol w="1470240"/>
                <a:gridCol w="3882600"/>
                <a:gridCol w="4368960"/>
              </a:tblGrid>
              <a:tr h="347760">
                <a:tc>
                  <a:txBody>
                    <a:bodyPr lIns="90000" rIns="90000"/>
                    <a:p>
                      <a:r>
                        <a:rPr b="0" lang="en-US" sz="1800" spc="-1" strike="noStrike">
                          <a:solidFill>
                            <a:srgbClr val="000000"/>
                          </a:solidFill>
                          <a:uFill>
                            <a:solidFill>
                              <a:srgbClr val="ffffff"/>
                            </a:solidFill>
                          </a:uFill>
                          <a:latin typeface="Arial"/>
                        </a:rPr>
                        <a:t>Camera</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Model</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MT9M114</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Type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SOC Image Sensor</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03720">
                <a:tc>
                  <a:txBody>
                    <a:bodyPr lIns="90000" rIns="90000"/>
                    <a:p>
                      <a:r>
                        <a:rPr b="0" lang="en-US" sz="1800" spc="-1" strike="noStrike">
                          <a:solidFill>
                            <a:srgbClr val="000000"/>
                          </a:solidFill>
                          <a:uFill>
                            <a:solidFill>
                              <a:srgbClr val="ffffff"/>
                            </a:solidFill>
                          </a:uFill>
                          <a:latin typeface="Arial"/>
                        </a:rPr>
                        <a:t>Imaging Array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Resolution</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1.22 Mp</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Optical format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1/6 inch</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Active Pixels (HxV)</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1288x968</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xBody>
                    <a:bodyPr lIns="90000" rIns="90000"/>
                    <a:p>
                      <a:r>
                        <a:rPr b="0" lang="en-US" sz="1800" spc="-1" strike="noStrike">
                          <a:solidFill>
                            <a:srgbClr val="000000"/>
                          </a:solidFill>
                          <a:uFill>
                            <a:solidFill>
                              <a:srgbClr val="ffffff"/>
                            </a:solidFill>
                          </a:uFill>
                          <a:latin typeface="Arial"/>
                        </a:rPr>
                        <a:t>Sensitivity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Pixel size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1.9µm*1.9µm</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Dynamic range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70 dB</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Signal/Noise ratio (max)</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37dB</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Responsivity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2.24V/Lux-sec (550 nm)</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xBody>
                    <a:bodyPr lIns="90000" rIns="90000"/>
                    <a:p>
                      <a:r>
                        <a:rPr b="0" lang="en-US" sz="1800" spc="-1" strike="noStrike">
                          <a:solidFill>
                            <a:srgbClr val="000000"/>
                          </a:solidFill>
                          <a:uFill>
                            <a:solidFill>
                              <a:srgbClr val="ffffff"/>
                            </a:solidFill>
                          </a:uFill>
                          <a:latin typeface="Arial"/>
                        </a:rPr>
                        <a:t>Output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Camera output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1280*960@30fps</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Data Format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(YUV422 color space)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Shutter type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Electronic Rolling shutter</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5560">
                <a:tc>
                  <a:txBody>
                    <a:bodyPr lIns="90000" rIns="90000"/>
                    <a:p>
                      <a:r>
                        <a:rPr b="1" lang="en-US" sz="1800" spc="-1" strike="noStrike">
                          <a:solidFill>
                            <a:srgbClr val="000000"/>
                          </a:solidFill>
                          <a:uFill>
                            <a:solidFill>
                              <a:srgbClr val="ffffff"/>
                            </a:solidFill>
                          </a:uFill>
                          <a:latin typeface="Arial"/>
                        </a:rPr>
                        <a:t>View</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1" lang="en-US" sz="1800" spc="-1" strike="noStrike">
                          <a:solidFill>
                            <a:srgbClr val="000000"/>
                          </a:solidFill>
                          <a:uFill>
                            <a:solidFill>
                              <a:srgbClr val="ffffff"/>
                            </a:solidFill>
                          </a:uFill>
                          <a:latin typeface="Arial"/>
                        </a:rPr>
                        <a:t>Field of view</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1" lang="en-US" sz="1800" spc="-1" strike="noStrike">
                          <a:solidFill>
                            <a:srgbClr val="000000"/>
                          </a:solidFill>
                          <a:uFill>
                            <a:solidFill>
                              <a:srgbClr val="ffffff"/>
                            </a:solidFill>
                          </a:uFill>
                          <a:latin typeface="Arial"/>
                        </a:rPr>
                        <a:t>72.6°DFOV </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1" lang="en-US" sz="1800" spc="-1" strike="noStrike">
                          <a:solidFill>
                            <a:srgbClr val="000000"/>
                          </a:solidFill>
                          <a:uFill>
                            <a:solidFill>
                              <a:srgbClr val="ffffff"/>
                            </a:solidFill>
                          </a:uFill>
                          <a:latin typeface="Arial"/>
                        </a:rPr>
                        <a:t>Focus range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1" lang="en-US" sz="1800" spc="-1" strike="noStrike">
                          <a:solidFill>
                            <a:srgbClr val="000000"/>
                          </a:solidFill>
                          <a:uFill>
                            <a:solidFill>
                              <a:srgbClr val="ffffff"/>
                            </a:solidFill>
                          </a:uFill>
                          <a:latin typeface="Arial"/>
                        </a:rPr>
                        <a:t>30cm ~ infinity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340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1" lang="en-US" sz="1800" spc="-1" strike="noStrike">
                          <a:solidFill>
                            <a:srgbClr val="000000"/>
                          </a:solidFill>
                          <a:uFill>
                            <a:solidFill>
                              <a:srgbClr val="ffffff"/>
                            </a:solidFill>
                          </a:uFill>
                          <a:latin typeface="Arial"/>
                        </a:rPr>
                        <a:t>Focus type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1" lang="en-US" sz="1800" spc="-1" strike="noStrike">
                          <a:solidFill>
                            <a:srgbClr val="000000"/>
                          </a:solidFill>
                          <a:uFill>
                            <a:solidFill>
                              <a:srgbClr val="ffffff"/>
                            </a:solidFill>
                          </a:uFill>
                          <a:latin typeface="Arial"/>
                        </a:rPr>
                        <a:t>Fixed focus</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bl>
          </a:graphicData>
        </a:graphic>
      </p:graphicFrame>
      <p:sp>
        <p:nvSpPr>
          <p:cNvPr id="176" name="CustomShape 5"/>
          <p:cNvSpPr/>
          <p:nvPr/>
        </p:nvSpPr>
        <p:spPr>
          <a:xfrm>
            <a:off x="15631920" y="1811880"/>
            <a:ext cx="180360" cy="232200"/>
          </a:xfrm>
          <a:prstGeom prst="rect">
            <a:avLst/>
          </a:prstGeom>
          <a:noFill/>
          <a:ln>
            <a:noFill/>
          </a:ln>
        </p:spPr>
        <p:style>
          <a:lnRef idx="0"/>
          <a:fillRef idx="0"/>
          <a:effectRef idx="0"/>
          <a:fontRef idx="minor"/>
        </p:style>
      </p:sp>
      <p:pic>
        <p:nvPicPr>
          <p:cNvPr id="177" name="" descr=""/>
          <p:cNvPicPr/>
          <p:nvPr/>
        </p:nvPicPr>
        <p:blipFill>
          <a:blip r:embed="rId1"/>
          <a:stretch/>
        </p:blipFill>
        <p:spPr>
          <a:xfrm>
            <a:off x="548640" y="6645960"/>
            <a:ext cx="12892680" cy="5515200"/>
          </a:xfrm>
          <a:prstGeom prst="rect">
            <a:avLst/>
          </a:prstGeom>
          <a:ln>
            <a:noFill/>
          </a:ln>
        </p:spPr>
      </p:pic>
      <p:sp>
        <p:nvSpPr>
          <p:cNvPr id="178" name="CustomShape 6"/>
          <p:cNvSpPr/>
          <p:nvPr/>
        </p:nvSpPr>
        <p:spPr>
          <a:xfrm>
            <a:off x="5669280" y="11338560"/>
            <a:ext cx="2667600" cy="346320"/>
          </a:xfrm>
          <a:prstGeom prst="rect">
            <a:avLst/>
          </a:prstGeom>
          <a:noFill/>
          <a:ln>
            <a:noFill/>
          </a:ln>
        </p:spPr>
        <p:style>
          <a:lnRef idx="0"/>
          <a:fillRef idx="0"/>
          <a:effectRef idx="0"/>
          <a:fontRef idx="minor"/>
        </p:style>
        <p:txBody>
          <a:bodyPr lIns="90000" rIns="90000" tIns="45000" bIns="45000"/>
          <a:p>
            <a:r>
              <a:rPr b="0" lang="en-US" sz="1800" spc="-1" strike="noStrike">
                <a:solidFill>
                  <a:srgbClr val="000000"/>
                </a:solidFill>
                <a:uFill>
                  <a:solidFill>
                    <a:srgbClr val="ffffff"/>
                  </a:solidFill>
                </a:uFill>
                <a:latin typeface="Arial"/>
              </a:rPr>
              <a:t>http://imgur.com/LI1kx5u</a:t>
            </a:r>
            <a:endParaRPr b="0" lang="en-US" sz="1800" spc="-1" strike="noStrike">
              <a:solidFill>
                <a:srgbClr val="000000"/>
              </a:solidFill>
              <a:uFill>
                <a:solidFill>
                  <a:srgbClr val="ffffff"/>
                </a:solidFill>
              </a:uFill>
              <a:latin typeface="Arial"/>
            </a:endParaRPr>
          </a:p>
        </p:txBody>
      </p:sp>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CustomShape 1"/>
          <p:cNvSpPr/>
          <p:nvPr/>
        </p:nvSpPr>
        <p:spPr>
          <a:xfrm>
            <a:off x="1894680" y="2970360"/>
            <a:ext cx="20354040" cy="9846720"/>
          </a:xfrm>
          <a:prstGeom prst="rect">
            <a:avLst/>
          </a:prstGeom>
          <a:noFill/>
          <a:ln>
            <a:noFill/>
          </a:ln>
        </p:spPr>
        <p:style>
          <a:lnRef idx="0"/>
          <a:fillRef idx="0"/>
          <a:effectRef idx="0"/>
          <a:fontRef idx="minor"/>
        </p:style>
        <p:txBody>
          <a:bodyPr lIns="90000" rIns="90000" tIns="45000" bIns="45000"/>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Camera &amp; sensor hardware</a:t>
            </a:r>
            <a:endParaRPr b="0" lang="en-US" sz="1800" spc="-1" strike="noStrike">
              <a:solidFill>
                <a:srgbClr val="000000"/>
              </a:solidFill>
              <a:uFill>
                <a:solidFill>
                  <a:srgbClr val="ffffff"/>
                </a:solidFill>
              </a:uFill>
              <a:latin typeface="Arial"/>
            </a:endParaRPr>
          </a:p>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Parameters</a:t>
            </a:r>
            <a:endParaRPr b="0" lang="en-US" sz="1800" spc="-1" strike="noStrike">
              <a:solidFill>
                <a:srgbClr val="000000"/>
              </a:solidFill>
              <a:uFill>
                <a:solidFill>
                  <a:srgbClr val="ffffff"/>
                </a:solidFill>
              </a:uFill>
              <a:latin typeface="Arial"/>
            </a:endParaRPr>
          </a:p>
        </p:txBody>
      </p:sp>
      <p:sp>
        <p:nvSpPr>
          <p:cNvPr id="180" name="CustomShape 2"/>
          <p:cNvSpPr/>
          <p:nvPr/>
        </p:nvSpPr>
        <p:spPr>
          <a:xfrm>
            <a:off x="1894680" y="196920"/>
            <a:ext cx="18871560" cy="143784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00618f"/>
                </a:solidFill>
                <a:uFill>
                  <a:solidFill>
                    <a:srgbClr val="ffffff"/>
                  </a:solidFill>
                </a:uFill>
                <a:latin typeface="Georgia"/>
                <a:ea typeface="Georgia"/>
              </a:rPr>
              <a:t>TOC</a:t>
            </a:r>
            <a:endParaRPr b="0" lang="en-US" sz="1800" spc="-1" strike="noStrike">
              <a:solidFill>
                <a:srgbClr val="000000"/>
              </a:solidFill>
              <a:uFill>
                <a:solidFill>
                  <a:srgbClr val="ffffff"/>
                </a:solidFill>
              </a:uFill>
              <a:latin typeface="Arial"/>
            </a:endParaRPr>
          </a:p>
        </p:txBody>
      </p:sp>
      <p:sp>
        <p:nvSpPr>
          <p:cNvPr id="181" name="CustomShape 3"/>
          <p:cNvSpPr/>
          <p:nvPr/>
        </p:nvSpPr>
        <p:spPr>
          <a:xfrm>
            <a:off x="22176000" y="13320000"/>
            <a:ext cx="1833840" cy="213840"/>
          </a:xfrm>
          <a:prstGeom prst="rect">
            <a:avLst/>
          </a:prstGeom>
          <a:noFill/>
          <a:ln>
            <a:noFill/>
          </a:ln>
        </p:spPr>
        <p:style>
          <a:lnRef idx="0"/>
          <a:fillRef idx="0"/>
          <a:effectRef idx="0"/>
          <a:fontRef idx="minor"/>
        </p:style>
        <p:txBody>
          <a:bodyPr lIns="90000" rIns="90000" tIns="45000" bIns="45000"/>
          <a:p>
            <a:pPr algn="r">
              <a:lnSpc>
                <a:spcPct val="100000"/>
              </a:lnSpc>
            </a:pPr>
            <a:fld id="{9CF18836-80DE-4BBB-824B-1936726B6776}" type="slidenum">
              <a:rPr b="0" lang="en-US" sz="1800" spc="-1" strike="noStrike">
                <a:solidFill>
                  <a:srgbClr val="00618f"/>
                </a:solidFill>
                <a:uFill>
                  <a:solidFill>
                    <a:srgbClr val="ffffff"/>
                  </a:solidFill>
                </a:uFill>
                <a:latin typeface="Arial Narrow"/>
                <a:ea typeface="Georgia"/>
              </a:rPr>
              <a:t>1</a:t>
            </a:fld>
            <a:endParaRPr b="0" lang="en-US" sz="1800" spc="-1" strike="noStrike">
              <a:solidFill>
                <a:srgbClr val="000000"/>
              </a:solidFill>
              <a:uFill>
                <a:solidFill>
                  <a:srgbClr val="ffffff"/>
                </a:solidFill>
              </a:uFill>
              <a:latin typeface="Arial"/>
            </a:endParaRPr>
          </a:p>
        </p:txBody>
      </p:sp>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CustomShape 1"/>
          <p:cNvSpPr/>
          <p:nvPr/>
        </p:nvSpPr>
        <p:spPr>
          <a:xfrm>
            <a:off x="1894680" y="2970360"/>
            <a:ext cx="20354040" cy="9846720"/>
          </a:xfrm>
          <a:prstGeom prst="rect">
            <a:avLst/>
          </a:prstGeom>
          <a:noFill/>
          <a:ln>
            <a:noFill/>
          </a:ln>
        </p:spPr>
        <p:style>
          <a:lnRef idx="0"/>
          <a:fillRef idx="0"/>
          <a:effectRef idx="0"/>
          <a:fontRef idx="minor"/>
        </p:style>
        <p:txBody>
          <a:bodyPr lIns="90000" rIns="90000" tIns="45000" bIns="45000"/>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Parameters</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r>
              <a:rPr b="0" lang="en-US" sz="4400" spc="-1" strike="noStrike">
                <a:solidFill>
                  <a:srgbClr val="000000"/>
                </a:solidFill>
                <a:uFill>
                  <a:solidFill>
                    <a:srgbClr val="ffffff"/>
                  </a:solidFill>
                </a:uFill>
                <a:latin typeface="Arial Narrow"/>
                <a:ea typeface="DejaVu Sans"/>
              </a:rPr>
              <a:t>Exposure</a:t>
            </a:r>
            <a:endParaRPr b="0" lang="en-US" sz="1800" spc="-1" strike="noStrike">
              <a:solidFill>
                <a:srgbClr val="000000"/>
              </a:solidFill>
              <a:uFill>
                <a:solidFill>
                  <a:srgbClr val="ffffff"/>
                </a:solidFill>
              </a:uFill>
              <a:latin typeface="Arial"/>
            </a:endParaRPr>
          </a:p>
          <a:p>
            <a:pPr lvl="2" marL="648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r>
              <a:rPr b="0" lang="en-US" sz="4400" spc="-1" strike="noStrike">
                <a:solidFill>
                  <a:srgbClr val="000000"/>
                </a:solidFill>
                <a:uFill>
                  <a:solidFill>
                    <a:srgbClr val="ffffff"/>
                  </a:solidFill>
                </a:uFill>
                <a:latin typeface="Arial Narrow"/>
                <a:ea typeface="DejaVu Sans"/>
              </a:rPr>
              <a:t>How long do we want to count photons?</a:t>
            </a:r>
            <a:endParaRPr b="0" lang="en-US" sz="1800" spc="-1" strike="noStrike">
              <a:solidFill>
                <a:srgbClr val="000000"/>
              </a:solidFill>
              <a:uFill>
                <a:solidFill>
                  <a:srgbClr val="ffffff"/>
                </a:solidFill>
              </a:uFill>
              <a:latin typeface="Arial"/>
            </a:endParaRPr>
          </a:p>
        </p:txBody>
      </p:sp>
      <p:sp>
        <p:nvSpPr>
          <p:cNvPr id="183" name="CustomShape 2"/>
          <p:cNvSpPr/>
          <p:nvPr/>
        </p:nvSpPr>
        <p:spPr>
          <a:xfrm>
            <a:off x="1894680" y="196920"/>
            <a:ext cx="18871560" cy="143784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00618f"/>
                </a:solidFill>
                <a:uFill>
                  <a:solidFill>
                    <a:srgbClr val="ffffff"/>
                  </a:solidFill>
                </a:uFill>
                <a:latin typeface="Georgia"/>
                <a:ea typeface="Georgia"/>
              </a:rPr>
              <a:t>Parameters</a:t>
            </a:r>
            <a:endParaRPr b="0" lang="en-US" sz="1800" spc="-1" strike="noStrike">
              <a:solidFill>
                <a:srgbClr val="000000"/>
              </a:solidFill>
              <a:uFill>
                <a:solidFill>
                  <a:srgbClr val="ffffff"/>
                </a:solidFill>
              </a:uFill>
              <a:latin typeface="Arial"/>
            </a:endParaRPr>
          </a:p>
        </p:txBody>
      </p:sp>
      <p:sp>
        <p:nvSpPr>
          <p:cNvPr id="184" name="CustomShape 3"/>
          <p:cNvSpPr/>
          <p:nvPr/>
        </p:nvSpPr>
        <p:spPr>
          <a:xfrm>
            <a:off x="22176000" y="13320000"/>
            <a:ext cx="1833840" cy="213840"/>
          </a:xfrm>
          <a:prstGeom prst="rect">
            <a:avLst/>
          </a:prstGeom>
          <a:noFill/>
          <a:ln>
            <a:noFill/>
          </a:ln>
        </p:spPr>
        <p:style>
          <a:lnRef idx="0"/>
          <a:fillRef idx="0"/>
          <a:effectRef idx="0"/>
          <a:fontRef idx="minor"/>
        </p:style>
        <p:txBody>
          <a:bodyPr lIns="90000" rIns="90000" tIns="45000" bIns="45000"/>
          <a:p>
            <a:pPr algn="r">
              <a:lnSpc>
                <a:spcPct val="100000"/>
              </a:lnSpc>
            </a:pPr>
            <a:fld id="{0D45CE58-61F1-4A93-88DF-61A64D82A1EB}" type="slidenum">
              <a:rPr b="0" lang="en-US" sz="1800" spc="-1" strike="noStrike">
                <a:solidFill>
                  <a:srgbClr val="00618f"/>
                </a:solidFill>
                <a:uFill>
                  <a:solidFill>
                    <a:srgbClr val="ffffff"/>
                  </a:solidFill>
                </a:uFill>
                <a:latin typeface="Arial Narrow"/>
                <a:ea typeface="Georgia"/>
              </a:rPr>
              <a:t>1</a:t>
            </a:fld>
            <a:endParaRPr b="0" lang="en-US" sz="1800" spc="-1" strike="noStrike">
              <a:solidFill>
                <a:srgbClr val="000000"/>
              </a:solidFill>
              <a:uFill>
                <a:solidFill>
                  <a:srgbClr val="ffffff"/>
                </a:solidFill>
              </a:uFill>
              <a:latin typeface="Arial"/>
            </a:endParaRPr>
          </a:p>
        </p:txBody>
      </p:sp>
      <p:pic>
        <p:nvPicPr>
          <p:cNvPr id="185" name="" descr=""/>
          <p:cNvPicPr/>
          <p:nvPr/>
        </p:nvPicPr>
        <p:blipFill>
          <a:blip r:embed="rId1"/>
          <a:stretch/>
        </p:blipFill>
        <p:spPr>
          <a:xfrm>
            <a:off x="365760" y="5578560"/>
            <a:ext cx="13898160" cy="6948360"/>
          </a:xfrm>
          <a:prstGeom prst="rect">
            <a:avLst/>
          </a:prstGeom>
          <a:ln>
            <a:noFill/>
          </a:ln>
        </p:spPr>
      </p:pic>
      <p:pic>
        <p:nvPicPr>
          <p:cNvPr id="186" name="" descr=""/>
          <p:cNvPicPr/>
          <p:nvPr/>
        </p:nvPicPr>
        <p:blipFill>
          <a:blip r:embed="rId2"/>
          <a:stretch/>
        </p:blipFill>
        <p:spPr>
          <a:xfrm>
            <a:off x="14813280" y="5669280"/>
            <a:ext cx="9101160" cy="6034680"/>
          </a:xfrm>
          <a:prstGeom prst="rect">
            <a:avLst/>
          </a:prstGeom>
          <a:ln>
            <a:noFill/>
          </a:ln>
        </p:spPr>
      </p:pic>
      <p:sp>
        <p:nvSpPr>
          <p:cNvPr id="187" name="CustomShape 4"/>
          <p:cNvSpPr/>
          <p:nvPr/>
        </p:nvSpPr>
        <p:spPr>
          <a:xfrm>
            <a:off x="15361920" y="11906280"/>
            <a:ext cx="8192160" cy="346320"/>
          </a:xfrm>
          <a:prstGeom prst="rect">
            <a:avLst/>
          </a:prstGeom>
          <a:noFill/>
          <a:ln>
            <a:noFill/>
          </a:ln>
        </p:spPr>
        <p:style>
          <a:lnRef idx="0"/>
          <a:fillRef idx="0"/>
          <a:effectRef idx="0"/>
          <a:fontRef idx="minor"/>
        </p:style>
        <p:txBody>
          <a:bodyPr lIns="90000" rIns="90000" tIns="45000" bIns="45000"/>
          <a:p>
            <a:r>
              <a:rPr b="0" lang="en-US" sz="1800" spc="-1" strike="noStrike">
                <a:solidFill>
                  <a:srgbClr val="000000"/>
                </a:solidFill>
                <a:uFill>
                  <a:solidFill>
                    <a:srgbClr val="ffffff"/>
                  </a:solidFill>
                </a:uFill>
                <a:latin typeface="Arial"/>
              </a:rPr>
              <a:t>http://www.myphotoshopsite.com/tutorials/level_3/images/exposure_sample.jpg</a:t>
            </a:r>
            <a:endParaRPr b="0" lang="en-US" sz="1800" spc="-1" strike="noStrike">
              <a:solidFill>
                <a:srgbClr val="000000"/>
              </a:solidFill>
              <a:uFill>
                <a:solidFill>
                  <a:srgbClr val="ffffff"/>
                </a:solidFill>
              </a:uFill>
              <a:latin typeface="Arial"/>
            </a:endParaRPr>
          </a:p>
        </p:txBody>
      </p:sp>
      <p:sp>
        <p:nvSpPr>
          <p:cNvPr id="188" name="CustomShape 5"/>
          <p:cNvSpPr/>
          <p:nvPr/>
        </p:nvSpPr>
        <p:spPr>
          <a:xfrm>
            <a:off x="2468880" y="12470760"/>
            <a:ext cx="9298440" cy="346320"/>
          </a:xfrm>
          <a:prstGeom prst="rect">
            <a:avLst/>
          </a:prstGeom>
          <a:noFill/>
          <a:ln>
            <a:noFill/>
          </a:ln>
        </p:spPr>
        <p:style>
          <a:lnRef idx="0"/>
          <a:fillRef idx="0"/>
          <a:effectRef idx="0"/>
          <a:fontRef idx="minor"/>
        </p:style>
        <p:txBody>
          <a:bodyPr lIns="90000" rIns="90000" tIns="45000" bIns="45000"/>
          <a:p>
            <a:r>
              <a:rPr b="0" lang="en-US" sz="1800" spc="-1" strike="noStrike">
                <a:solidFill>
                  <a:srgbClr val="000000"/>
                </a:solidFill>
                <a:uFill>
                  <a:solidFill>
                    <a:srgbClr val="ffffff"/>
                  </a:solidFill>
                </a:uFill>
                <a:latin typeface="Arial"/>
              </a:rPr>
              <a:t>https://cdn.tutsplus.com/photo/uploads/legacy/287_meterviewfinder/PerfectExposure-1.jpg</a:t>
            </a:r>
            <a:endParaRPr b="0" lang="en-US" sz="1800" spc="-1" strike="noStrike">
              <a:solidFill>
                <a:srgbClr val="000000"/>
              </a:solidFill>
              <a:uFill>
                <a:solidFill>
                  <a:srgbClr val="ffffff"/>
                </a:solidFill>
              </a:uFill>
              <a:latin typeface="Arial"/>
            </a:endParaRPr>
          </a:p>
        </p:txBody>
      </p:sp>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CustomShape 1"/>
          <p:cNvSpPr/>
          <p:nvPr/>
        </p:nvSpPr>
        <p:spPr>
          <a:xfrm>
            <a:off x="1894680" y="2970360"/>
            <a:ext cx="20354040" cy="9846720"/>
          </a:xfrm>
          <a:prstGeom prst="rect">
            <a:avLst/>
          </a:prstGeom>
          <a:noFill/>
          <a:ln>
            <a:noFill/>
          </a:ln>
        </p:spPr>
        <p:style>
          <a:lnRef idx="0"/>
          <a:fillRef idx="0"/>
          <a:effectRef idx="0"/>
          <a:fontRef idx="minor"/>
        </p:style>
        <p:txBody>
          <a:bodyPr lIns="90000" rIns="90000" tIns="45000" bIns="45000"/>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Parameters</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r>
              <a:rPr b="0" lang="en-US" sz="4400" spc="-1" strike="noStrike">
                <a:solidFill>
                  <a:srgbClr val="000000"/>
                </a:solidFill>
                <a:uFill>
                  <a:solidFill>
                    <a:srgbClr val="ffffff"/>
                  </a:solidFill>
                </a:uFill>
                <a:latin typeface="Arial Narrow"/>
                <a:ea typeface="DejaVu Sans"/>
              </a:rPr>
              <a:t>Gain (ISO in digital sensors)</a:t>
            </a:r>
            <a:endParaRPr b="0" lang="en-US" sz="1800" spc="-1" strike="noStrike">
              <a:solidFill>
                <a:srgbClr val="000000"/>
              </a:solidFill>
              <a:uFill>
                <a:solidFill>
                  <a:srgbClr val="ffffff"/>
                </a:solidFill>
              </a:uFill>
              <a:latin typeface="Arial"/>
            </a:endParaRPr>
          </a:p>
          <a:p>
            <a:pPr lvl="2" marL="648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r>
              <a:rPr b="0" lang="en-US" sz="4400" spc="-1" strike="noStrike">
                <a:solidFill>
                  <a:srgbClr val="000000"/>
                </a:solidFill>
                <a:uFill>
                  <a:solidFill>
                    <a:srgbClr val="ffffff"/>
                  </a:solidFill>
                </a:uFill>
                <a:latin typeface="Arial Narrow"/>
                <a:ea typeface="DejaVu Sans"/>
              </a:rPr>
              <a:t>Amount of amplification</a:t>
            </a:r>
            <a:endParaRPr b="0" lang="en-US" sz="1800" spc="-1" strike="noStrike">
              <a:solidFill>
                <a:srgbClr val="000000"/>
              </a:solidFill>
              <a:uFill>
                <a:solidFill>
                  <a:srgbClr val="ffffff"/>
                </a:solidFill>
              </a:uFill>
              <a:latin typeface="Arial"/>
            </a:endParaRPr>
          </a:p>
          <a:p>
            <a:pPr lvl="2" marL="648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r>
              <a:rPr b="0" lang="en-US" sz="4400" spc="-1" strike="noStrike">
                <a:solidFill>
                  <a:srgbClr val="000000"/>
                </a:solidFill>
                <a:uFill>
                  <a:solidFill>
                    <a:srgbClr val="ffffff"/>
                  </a:solidFill>
                </a:uFill>
                <a:latin typeface="Arial Narrow"/>
                <a:ea typeface="DejaVu Sans"/>
              </a:rPr>
              <a:t>Effect: More quantification &amp; photon noise → Lower SNR!</a:t>
            </a:r>
            <a:endParaRPr b="0" lang="en-US" sz="1800" spc="-1" strike="noStrike">
              <a:solidFill>
                <a:srgbClr val="000000"/>
              </a:solidFill>
              <a:uFill>
                <a:solidFill>
                  <a:srgbClr val="ffffff"/>
                </a:solidFill>
              </a:uFill>
              <a:latin typeface="Arial"/>
            </a:endParaRPr>
          </a:p>
        </p:txBody>
      </p:sp>
      <p:sp>
        <p:nvSpPr>
          <p:cNvPr id="190" name="CustomShape 2"/>
          <p:cNvSpPr/>
          <p:nvPr/>
        </p:nvSpPr>
        <p:spPr>
          <a:xfrm>
            <a:off x="1894680" y="196920"/>
            <a:ext cx="18871560" cy="143784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00618f"/>
                </a:solidFill>
                <a:uFill>
                  <a:solidFill>
                    <a:srgbClr val="ffffff"/>
                  </a:solidFill>
                </a:uFill>
                <a:latin typeface="Georgia"/>
                <a:ea typeface="Georgia"/>
              </a:rPr>
              <a:t>Parameters</a:t>
            </a:r>
            <a:endParaRPr b="0" lang="en-US" sz="1800" spc="-1" strike="noStrike">
              <a:solidFill>
                <a:srgbClr val="000000"/>
              </a:solidFill>
              <a:uFill>
                <a:solidFill>
                  <a:srgbClr val="ffffff"/>
                </a:solidFill>
              </a:uFill>
              <a:latin typeface="Arial"/>
            </a:endParaRPr>
          </a:p>
        </p:txBody>
      </p:sp>
      <p:sp>
        <p:nvSpPr>
          <p:cNvPr id="191" name="CustomShape 3"/>
          <p:cNvSpPr/>
          <p:nvPr/>
        </p:nvSpPr>
        <p:spPr>
          <a:xfrm>
            <a:off x="22176000" y="13320000"/>
            <a:ext cx="1833840" cy="213840"/>
          </a:xfrm>
          <a:prstGeom prst="rect">
            <a:avLst/>
          </a:prstGeom>
          <a:noFill/>
          <a:ln>
            <a:noFill/>
          </a:ln>
        </p:spPr>
        <p:style>
          <a:lnRef idx="0"/>
          <a:fillRef idx="0"/>
          <a:effectRef idx="0"/>
          <a:fontRef idx="minor"/>
        </p:style>
        <p:txBody>
          <a:bodyPr lIns="90000" rIns="90000" tIns="45000" bIns="45000"/>
          <a:p>
            <a:pPr algn="r">
              <a:lnSpc>
                <a:spcPct val="100000"/>
              </a:lnSpc>
            </a:pPr>
            <a:fld id="{4681CDE9-340D-472C-905D-967D00F3023B}" type="slidenum">
              <a:rPr b="0" lang="en-US" sz="1800" spc="-1" strike="noStrike">
                <a:solidFill>
                  <a:srgbClr val="00618f"/>
                </a:solidFill>
                <a:uFill>
                  <a:solidFill>
                    <a:srgbClr val="ffffff"/>
                  </a:solidFill>
                </a:uFill>
                <a:latin typeface="Arial Narrow"/>
                <a:ea typeface="Georgia"/>
              </a:rPr>
              <a:t>1</a:t>
            </a:fld>
            <a:endParaRPr b="0" lang="en-US" sz="1800" spc="-1" strike="noStrike">
              <a:solidFill>
                <a:srgbClr val="000000"/>
              </a:solidFill>
              <a:uFill>
                <a:solidFill>
                  <a:srgbClr val="ffffff"/>
                </a:solidFill>
              </a:uFill>
              <a:latin typeface="Arial"/>
            </a:endParaRPr>
          </a:p>
        </p:txBody>
      </p:sp>
      <p:pic>
        <p:nvPicPr>
          <p:cNvPr id="192" name="" descr=""/>
          <p:cNvPicPr/>
          <p:nvPr/>
        </p:nvPicPr>
        <p:blipFill>
          <a:blip r:embed="rId1"/>
          <a:stretch/>
        </p:blipFill>
        <p:spPr>
          <a:xfrm>
            <a:off x="2834640" y="6117120"/>
            <a:ext cx="13090320" cy="6592680"/>
          </a:xfrm>
          <a:prstGeom prst="rect">
            <a:avLst/>
          </a:prstGeom>
          <a:ln>
            <a:noFill/>
          </a:ln>
        </p:spPr>
      </p:pic>
      <p:sp>
        <p:nvSpPr>
          <p:cNvPr id="193" name="CustomShape 4"/>
          <p:cNvSpPr/>
          <p:nvPr/>
        </p:nvSpPr>
        <p:spPr>
          <a:xfrm>
            <a:off x="3202560" y="12820680"/>
            <a:ext cx="9324360" cy="346320"/>
          </a:xfrm>
          <a:prstGeom prst="rect">
            <a:avLst/>
          </a:prstGeom>
          <a:noFill/>
          <a:ln>
            <a:noFill/>
          </a:ln>
        </p:spPr>
        <p:style>
          <a:lnRef idx="0"/>
          <a:fillRef idx="0"/>
          <a:effectRef idx="0"/>
          <a:fontRef idx="minor"/>
        </p:style>
        <p:txBody>
          <a:bodyPr lIns="90000" rIns="90000" tIns="45000" bIns="45000"/>
          <a:p>
            <a:r>
              <a:rPr b="0" lang="en-US" sz="1800" spc="-1" strike="noStrike">
                <a:solidFill>
                  <a:srgbClr val="000000"/>
                </a:solidFill>
                <a:uFill>
                  <a:solidFill>
                    <a:srgbClr val="ffffff"/>
                  </a:solidFill>
                </a:uFill>
                <a:latin typeface="Arial"/>
              </a:rPr>
              <a:t>https://blog.carlchapman.com/wp-content/uploads/2011/07/canon-g12-noise-shots-4EV.jpg</a:t>
            </a:r>
            <a:endParaRPr b="0" lang="en-US" sz="1800" spc="-1" strike="noStrike">
              <a:solidFill>
                <a:srgbClr val="000000"/>
              </a:solidFill>
              <a:uFill>
                <a:solidFill>
                  <a:srgbClr val="ffffff"/>
                </a:solidFill>
              </a:uFill>
              <a:latin typeface="Arial"/>
            </a:endParaRPr>
          </a:p>
        </p:txBody>
      </p:sp>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CustomShape 1"/>
          <p:cNvSpPr/>
          <p:nvPr/>
        </p:nvSpPr>
        <p:spPr>
          <a:xfrm>
            <a:off x="1894680" y="2970360"/>
            <a:ext cx="20354040" cy="9846720"/>
          </a:xfrm>
          <a:prstGeom prst="rect">
            <a:avLst/>
          </a:prstGeom>
          <a:noFill/>
          <a:ln>
            <a:noFill/>
          </a:ln>
        </p:spPr>
        <p:style>
          <a:lnRef idx="0"/>
          <a:fillRef idx="0"/>
          <a:effectRef idx="0"/>
          <a:fontRef idx="minor"/>
        </p:style>
        <p:txBody>
          <a:bodyPr lIns="90000" rIns="90000" tIns="45000" bIns="45000"/>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Parameters</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r>
              <a:rPr b="0" lang="en-US" sz="4400" spc="-1" strike="noStrike">
                <a:solidFill>
                  <a:srgbClr val="000000"/>
                </a:solidFill>
                <a:uFill>
                  <a:solidFill>
                    <a:srgbClr val="ffffff"/>
                  </a:solidFill>
                </a:uFill>
                <a:latin typeface="Arial Narrow"/>
                <a:ea typeface="DejaVu Sans"/>
              </a:rPr>
              <a:t>Contrast (nao: slope of curve at the end, could not find details about mapping function)</a:t>
            </a:r>
            <a:endParaRPr b="0" lang="en-US" sz="1800" spc="-1" strike="noStrike">
              <a:solidFill>
                <a:srgbClr val="000000"/>
              </a:solidFill>
              <a:uFill>
                <a:solidFill>
                  <a:srgbClr val="ffffff"/>
                </a:solidFill>
              </a:uFill>
              <a:latin typeface="Arial"/>
            </a:endParaRPr>
          </a:p>
        </p:txBody>
      </p:sp>
      <p:sp>
        <p:nvSpPr>
          <p:cNvPr id="195" name="CustomShape 2"/>
          <p:cNvSpPr/>
          <p:nvPr/>
        </p:nvSpPr>
        <p:spPr>
          <a:xfrm>
            <a:off x="1894680" y="196920"/>
            <a:ext cx="18871560" cy="143784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00618f"/>
                </a:solidFill>
                <a:uFill>
                  <a:solidFill>
                    <a:srgbClr val="ffffff"/>
                  </a:solidFill>
                </a:uFill>
                <a:latin typeface="Georgia"/>
                <a:ea typeface="Georgia"/>
              </a:rPr>
              <a:t>Parameters</a:t>
            </a:r>
            <a:endParaRPr b="0" lang="en-US" sz="1800" spc="-1" strike="noStrike">
              <a:solidFill>
                <a:srgbClr val="000000"/>
              </a:solidFill>
              <a:uFill>
                <a:solidFill>
                  <a:srgbClr val="ffffff"/>
                </a:solidFill>
              </a:uFill>
              <a:latin typeface="Arial"/>
            </a:endParaRPr>
          </a:p>
        </p:txBody>
      </p:sp>
      <p:sp>
        <p:nvSpPr>
          <p:cNvPr id="196" name="CustomShape 3"/>
          <p:cNvSpPr/>
          <p:nvPr/>
        </p:nvSpPr>
        <p:spPr>
          <a:xfrm>
            <a:off x="22176000" y="13320000"/>
            <a:ext cx="1833840" cy="213840"/>
          </a:xfrm>
          <a:prstGeom prst="rect">
            <a:avLst/>
          </a:prstGeom>
          <a:noFill/>
          <a:ln>
            <a:noFill/>
          </a:ln>
        </p:spPr>
        <p:style>
          <a:lnRef idx="0"/>
          <a:fillRef idx="0"/>
          <a:effectRef idx="0"/>
          <a:fontRef idx="minor"/>
        </p:style>
        <p:txBody>
          <a:bodyPr lIns="90000" rIns="90000" tIns="45000" bIns="45000"/>
          <a:p>
            <a:pPr algn="r">
              <a:lnSpc>
                <a:spcPct val="100000"/>
              </a:lnSpc>
            </a:pPr>
            <a:fld id="{74A49108-1E00-4B39-8D83-1B760452DA58}" type="slidenum">
              <a:rPr b="0" lang="en-US" sz="1800" spc="-1" strike="noStrike">
                <a:solidFill>
                  <a:srgbClr val="00618f"/>
                </a:solidFill>
                <a:uFill>
                  <a:solidFill>
                    <a:srgbClr val="ffffff"/>
                  </a:solidFill>
                </a:uFill>
                <a:latin typeface="Arial Narrow"/>
                <a:ea typeface="Georgia"/>
              </a:rPr>
              <a:t>1</a:t>
            </a:fld>
            <a:endParaRPr b="0" lang="en-US" sz="1800" spc="-1" strike="noStrike">
              <a:solidFill>
                <a:srgbClr val="000000"/>
              </a:solidFill>
              <a:uFill>
                <a:solidFill>
                  <a:srgbClr val="ffffff"/>
                </a:solidFill>
              </a:uFill>
              <a:latin typeface="Arial"/>
            </a:endParaRPr>
          </a:p>
        </p:txBody>
      </p:sp>
      <p:pic>
        <p:nvPicPr>
          <p:cNvPr id="197" name="" descr=""/>
          <p:cNvPicPr/>
          <p:nvPr/>
        </p:nvPicPr>
        <p:blipFill>
          <a:blip r:embed="rId1"/>
          <a:srcRect l="5184" t="1788" r="0" b="79875"/>
          <a:stretch/>
        </p:blipFill>
        <p:spPr>
          <a:xfrm>
            <a:off x="100080" y="4663440"/>
            <a:ext cx="18495360" cy="2011320"/>
          </a:xfrm>
          <a:prstGeom prst="rect">
            <a:avLst/>
          </a:prstGeom>
          <a:ln>
            <a:noFill/>
          </a:ln>
        </p:spPr>
      </p:pic>
      <p:pic>
        <p:nvPicPr>
          <p:cNvPr id="198" name="" descr=""/>
          <p:cNvPicPr/>
          <p:nvPr/>
        </p:nvPicPr>
        <p:blipFill>
          <a:blip r:embed="rId2"/>
          <a:srcRect l="5184" t="56791" r="0" b="7372"/>
          <a:stretch/>
        </p:blipFill>
        <p:spPr>
          <a:xfrm>
            <a:off x="100080" y="7498080"/>
            <a:ext cx="18495360" cy="3931560"/>
          </a:xfrm>
          <a:prstGeom prst="rect">
            <a:avLst/>
          </a:prstGeom>
          <a:ln>
            <a:noFill/>
          </a:ln>
        </p:spPr>
      </p:pic>
      <p:pic>
        <p:nvPicPr>
          <p:cNvPr id="199" name="" descr=""/>
          <p:cNvPicPr/>
          <p:nvPr/>
        </p:nvPicPr>
        <p:blipFill>
          <a:blip r:embed="rId3"/>
          <a:srcRect l="9442" t="6297" r="8333" b="6389"/>
          <a:stretch/>
        </p:blipFill>
        <p:spPr>
          <a:xfrm>
            <a:off x="19361160" y="5486400"/>
            <a:ext cx="5022720" cy="3291840"/>
          </a:xfrm>
          <a:prstGeom prst="rect">
            <a:avLst/>
          </a:prstGeom>
          <a:ln>
            <a:noFill/>
          </a:ln>
        </p:spPr>
      </p:pic>
      <p:pic>
        <p:nvPicPr>
          <p:cNvPr id="200" name="" descr=""/>
          <p:cNvPicPr/>
          <p:nvPr/>
        </p:nvPicPr>
        <p:blipFill>
          <a:blip r:embed="rId4"/>
          <a:srcRect l="9663" t="6028" r="7001" b="5759"/>
          <a:stretch/>
        </p:blipFill>
        <p:spPr>
          <a:xfrm>
            <a:off x="19202400" y="9784080"/>
            <a:ext cx="5248800" cy="3429360"/>
          </a:xfrm>
          <a:prstGeom prst="rect">
            <a:avLst/>
          </a:prstGeom>
          <a:ln>
            <a:noFill/>
          </a:ln>
        </p:spPr>
      </p:pic>
      <p:sp>
        <p:nvSpPr>
          <p:cNvPr id="201" name="Line 4"/>
          <p:cNvSpPr/>
          <p:nvPr/>
        </p:nvSpPr>
        <p:spPr>
          <a:xfrm flipH="1">
            <a:off x="18470880" y="7863840"/>
            <a:ext cx="822960" cy="457200"/>
          </a:xfrm>
          <a:prstGeom prst="line">
            <a:avLst/>
          </a:prstGeom>
          <a:ln>
            <a:solidFill>
              <a:srgbClr val="000000"/>
            </a:solidFill>
            <a:tailEnd len="med" type="triangle" w="med"/>
          </a:ln>
        </p:spPr>
        <p:style>
          <a:lnRef idx="0"/>
          <a:fillRef idx="0"/>
          <a:effectRef idx="0"/>
          <a:fontRef idx="minor"/>
        </p:style>
      </p:sp>
      <p:sp>
        <p:nvSpPr>
          <p:cNvPr id="202" name="Line 5"/>
          <p:cNvSpPr/>
          <p:nvPr/>
        </p:nvSpPr>
        <p:spPr>
          <a:xfrm flipH="1" flipV="1">
            <a:off x="18470880" y="10424160"/>
            <a:ext cx="640080" cy="457200"/>
          </a:xfrm>
          <a:prstGeom prst="line">
            <a:avLst/>
          </a:prstGeom>
          <a:ln>
            <a:solidFill>
              <a:srgbClr val="000000"/>
            </a:solidFill>
            <a:tailEnd len="med" type="triangle" w="med"/>
          </a:ln>
        </p:spPr>
        <p:style>
          <a:lnRef idx="0"/>
          <a:fillRef idx="0"/>
          <a:effectRef idx="0"/>
          <a:fontRef idx="minor"/>
        </p:style>
      </p:sp>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CustomShape 1"/>
          <p:cNvSpPr/>
          <p:nvPr/>
        </p:nvSpPr>
        <p:spPr>
          <a:xfrm>
            <a:off x="1894680" y="2970360"/>
            <a:ext cx="20354040" cy="9846720"/>
          </a:xfrm>
          <a:prstGeom prst="rect">
            <a:avLst/>
          </a:prstGeom>
          <a:noFill/>
          <a:ln>
            <a:noFill/>
          </a:ln>
        </p:spPr>
        <p:style>
          <a:lnRef idx="0"/>
          <a:fillRef idx="0"/>
          <a:effectRef idx="0"/>
          <a:fontRef idx="minor"/>
        </p:style>
        <p:txBody>
          <a:bodyPr lIns="90000" rIns="90000" tIns="45000" bIns="45000"/>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Parameters</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r>
              <a:rPr b="0" lang="en-US" sz="4400" spc="-1" strike="noStrike">
                <a:solidFill>
                  <a:srgbClr val="000000"/>
                </a:solidFill>
                <a:uFill>
                  <a:solidFill>
                    <a:srgbClr val="ffffff"/>
                  </a:solidFill>
                </a:uFill>
                <a:latin typeface="Arial Narrow"/>
                <a:ea typeface="DejaVu Sans"/>
              </a:rPr>
              <a:t>Contrast</a:t>
            </a:r>
            <a:endParaRPr b="0" lang="en-US" sz="1800" spc="-1" strike="noStrike">
              <a:solidFill>
                <a:srgbClr val="000000"/>
              </a:solidFill>
              <a:uFill>
                <a:solidFill>
                  <a:srgbClr val="ffffff"/>
                </a:solidFill>
              </a:uFill>
              <a:latin typeface="Arial"/>
            </a:endParaRPr>
          </a:p>
        </p:txBody>
      </p:sp>
      <p:sp>
        <p:nvSpPr>
          <p:cNvPr id="204" name="CustomShape 2"/>
          <p:cNvSpPr/>
          <p:nvPr/>
        </p:nvSpPr>
        <p:spPr>
          <a:xfrm>
            <a:off x="1894680" y="196920"/>
            <a:ext cx="18871560" cy="143784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00618f"/>
                </a:solidFill>
                <a:uFill>
                  <a:solidFill>
                    <a:srgbClr val="ffffff"/>
                  </a:solidFill>
                </a:uFill>
                <a:latin typeface="Georgia"/>
                <a:ea typeface="Georgia"/>
              </a:rPr>
              <a:t>Parameters</a:t>
            </a:r>
            <a:endParaRPr b="0" lang="en-US" sz="1800" spc="-1" strike="noStrike">
              <a:solidFill>
                <a:srgbClr val="000000"/>
              </a:solidFill>
              <a:uFill>
                <a:solidFill>
                  <a:srgbClr val="ffffff"/>
                </a:solidFill>
              </a:uFill>
              <a:latin typeface="Arial"/>
            </a:endParaRPr>
          </a:p>
        </p:txBody>
      </p:sp>
      <p:sp>
        <p:nvSpPr>
          <p:cNvPr id="205" name="CustomShape 3"/>
          <p:cNvSpPr/>
          <p:nvPr/>
        </p:nvSpPr>
        <p:spPr>
          <a:xfrm>
            <a:off x="22176000" y="13320000"/>
            <a:ext cx="1833840" cy="213840"/>
          </a:xfrm>
          <a:prstGeom prst="rect">
            <a:avLst/>
          </a:prstGeom>
          <a:noFill/>
          <a:ln>
            <a:noFill/>
          </a:ln>
        </p:spPr>
        <p:style>
          <a:lnRef idx="0"/>
          <a:fillRef idx="0"/>
          <a:effectRef idx="0"/>
          <a:fontRef idx="minor"/>
        </p:style>
        <p:txBody>
          <a:bodyPr lIns="90000" rIns="90000" tIns="45000" bIns="45000"/>
          <a:p>
            <a:pPr algn="r">
              <a:lnSpc>
                <a:spcPct val="100000"/>
              </a:lnSpc>
            </a:pPr>
            <a:fld id="{6C35EFE1-29F6-4617-A87D-CFB291F1F4D2}" type="slidenum">
              <a:rPr b="0" lang="en-US" sz="1800" spc="-1" strike="noStrike">
                <a:solidFill>
                  <a:srgbClr val="00618f"/>
                </a:solidFill>
                <a:uFill>
                  <a:solidFill>
                    <a:srgbClr val="ffffff"/>
                  </a:solidFill>
                </a:uFill>
                <a:latin typeface="Arial Narrow"/>
                <a:ea typeface="Georgia"/>
              </a:rPr>
              <a:t>1</a:t>
            </a:fld>
            <a:endParaRPr b="0" lang="en-US" sz="1800" spc="-1" strike="noStrike">
              <a:solidFill>
                <a:srgbClr val="000000"/>
              </a:solidFill>
              <a:uFill>
                <a:solidFill>
                  <a:srgbClr val="ffffff"/>
                </a:solidFill>
              </a:uFill>
              <a:latin typeface="Arial"/>
            </a:endParaRPr>
          </a:p>
        </p:txBody>
      </p:sp>
      <p:sp>
        <p:nvSpPr>
          <p:cNvPr id="206" name="TextShape 4"/>
          <p:cNvSpPr txBox="1"/>
          <p:nvPr/>
        </p:nvSpPr>
        <p:spPr>
          <a:xfrm>
            <a:off x="8097480" y="11962080"/>
            <a:ext cx="7447320" cy="346680"/>
          </a:xfrm>
          <a:prstGeom prst="rect">
            <a:avLst/>
          </a:prstGeom>
          <a:noFill/>
          <a:ln>
            <a:noFill/>
          </a:ln>
        </p:spPr>
        <p:txBody>
          <a:bodyPr lIns="90000" rIns="90000" tIns="45000" bIns="45000"/>
          <a:p>
            <a:r>
              <a:rPr b="0" lang="en-US" sz="1800" spc="-1" strike="noStrike">
                <a:solidFill>
                  <a:srgbClr val="000000"/>
                </a:solidFill>
                <a:uFill>
                  <a:solidFill>
                    <a:srgbClr val="ffffff"/>
                  </a:solidFill>
                </a:uFill>
                <a:latin typeface="Arial"/>
              </a:rPr>
              <a:t>http://eeweb.poly.edu/~yao/EL5123/lecture3_contrast_enhancement.pdf</a:t>
            </a:r>
            <a:endParaRPr b="0" lang="en-US" sz="1800" spc="-1" strike="noStrike">
              <a:solidFill>
                <a:srgbClr val="000000"/>
              </a:solidFill>
              <a:uFill>
                <a:solidFill>
                  <a:srgbClr val="ffffff"/>
                </a:solidFill>
              </a:uFill>
              <a:latin typeface="Arial"/>
            </a:endParaRPr>
          </a:p>
        </p:txBody>
      </p:sp>
      <p:pic>
        <p:nvPicPr>
          <p:cNvPr id="207" name="" descr=""/>
          <p:cNvPicPr/>
          <p:nvPr/>
        </p:nvPicPr>
        <p:blipFill>
          <a:blip r:embed="rId1"/>
          <a:stretch/>
        </p:blipFill>
        <p:spPr>
          <a:xfrm>
            <a:off x="7955280" y="1920240"/>
            <a:ext cx="7956720" cy="10041840"/>
          </a:xfrm>
          <a:prstGeom prst="rect">
            <a:avLst/>
          </a:prstGeom>
          <a:ln>
            <a:noFill/>
          </a:ln>
        </p:spPr>
      </p:pic>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CustomShape 1"/>
          <p:cNvSpPr/>
          <p:nvPr/>
        </p:nvSpPr>
        <p:spPr>
          <a:xfrm>
            <a:off x="1894680" y="2970360"/>
            <a:ext cx="20354040" cy="9846720"/>
          </a:xfrm>
          <a:prstGeom prst="rect">
            <a:avLst/>
          </a:prstGeom>
          <a:noFill/>
          <a:ln>
            <a:noFill/>
          </a:ln>
        </p:spPr>
        <p:style>
          <a:lnRef idx="0"/>
          <a:fillRef idx="0"/>
          <a:effectRef idx="0"/>
          <a:fontRef idx="minor"/>
        </p:style>
        <p:txBody>
          <a:bodyPr lIns="90000" rIns="90000" tIns="45000" bIns="45000"/>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Parameters - White balance</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r>
              <a:rPr b="0" lang="en-US" sz="4400" spc="-1" strike="noStrike">
                <a:solidFill>
                  <a:srgbClr val="000000"/>
                </a:solidFill>
                <a:uFill>
                  <a:solidFill>
                    <a:srgbClr val="ffffff"/>
                  </a:solidFill>
                </a:uFill>
                <a:latin typeface="Arial Narrow"/>
                <a:ea typeface="DejaVu Sans"/>
              </a:rPr>
              <a:t>Why? </a:t>
            </a:r>
            <a:endParaRPr b="0" lang="en-US" sz="1800" spc="-1" strike="noStrike">
              <a:solidFill>
                <a:srgbClr val="000000"/>
              </a:solidFill>
              <a:uFill>
                <a:solidFill>
                  <a:srgbClr val="ffffff"/>
                </a:solidFill>
              </a:uFill>
              <a:latin typeface="Arial"/>
            </a:endParaRPr>
          </a:p>
          <a:p>
            <a:pPr lvl="2" marL="648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r>
              <a:rPr b="0" lang="en-US" sz="4400" spc="-1" strike="noStrike">
                <a:solidFill>
                  <a:srgbClr val="000000"/>
                </a:solidFill>
                <a:uFill>
                  <a:solidFill>
                    <a:srgbClr val="ffffff"/>
                  </a:solidFill>
                </a:uFill>
                <a:latin typeface="Arial Narrow"/>
                <a:ea typeface="DejaVu Sans"/>
              </a:rPr>
              <a:t>Remember: Bayer-Pattern to approximate the color response of the human visual system,  which peaks in sensitivity in the green spectral region (approximately 550 nanometer wavelength). This approximation has to be translated back when displaying images → White balance (compute initial wavelength (color) that produced measurements)</a:t>
            </a:r>
            <a:endParaRPr b="0" lang="en-US" sz="1800" spc="-1" strike="noStrike">
              <a:solidFill>
                <a:srgbClr val="000000"/>
              </a:solidFill>
              <a:uFill>
                <a:solidFill>
                  <a:srgbClr val="ffffff"/>
                </a:solidFill>
              </a:uFill>
              <a:latin typeface="Arial"/>
            </a:endParaRPr>
          </a:p>
        </p:txBody>
      </p:sp>
      <p:sp>
        <p:nvSpPr>
          <p:cNvPr id="209" name="CustomShape 2"/>
          <p:cNvSpPr/>
          <p:nvPr/>
        </p:nvSpPr>
        <p:spPr>
          <a:xfrm>
            <a:off x="1894680" y="196920"/>
            <a:ext cx="18871560" cy="143784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00618f"/>
                </a:solidFill>
                <a:uFill>
                  <a:solidFill>
                    <a:srgbClr val="ffffff"/>
                  </a:solidFill>
                </a:uFill>
                <a:latin typeface="Georgia"/>
                <a:ea typeface="Georgia"/>
              </a:rPr>
              <a:t>Parameters – White balance</a:t>
            </a:r>
            <a:endParaRPr b="0" lang="en-US" sz="1800" spc="-1" strike="noStrike">
              <a:solidFill>
                <a:srgbClr val="000000"/>
              </a:solidFill>
              <a:uFill>
                <a:solidFill>
                  <a:srgbClr val="ffffff"/>
                </a:solidFill>
              </a:uFill>
              <a:latin typeface="Arial"/>
            </a:endParaRPr>
          </a:p>
        </p:txBody>
      </p:sp>
      <p:sp>
        <p:nvSpPr>
          <p:cNvPr id="210" name="CustomShape 3"/>
          <p:cNvSpPr/>
          <p:nvPr/>
        </p:nvSpPr>
        <p:spPr>
          <a:xfrm>
            <a:off x="22176000" y="13320000"/>
            <a:ext cx="1833840" cy="213840"/>
          </a:xfrm>
          <a:prstGeom prst="rect">
            <a:avLst/>
          </a:prstGeom>
          <a:noFill/>
          <a:ln>
            <a:noFill/>
          </a:ln>
        </p:spPr>
        <p:style>
          <a:lnRef idx="0"/>
          <a:fillRef idx="0"/>
          <a:effectRef idx="0"/>
          <a:fontRef idx="minor"/>
        </p:style>
        <p:txBody>
          <a:bodyPr lIns="90000" rIns="90000" tIns="45000" bIns="45000"/>
          <a:p>
            <a:pPr algn="r">
              <a:lnSpc>
                <a:spcPct val="100000"/>
              </a:lnSpc>
            </a:pPr>
            <a:fld id="{01419650-3F7E-496F-906D-90C774F91440}" type="slidenum">
              <a:rPr b="0" lang="en-US" sz="1800" spc="-1" strike="noStrike">
                <a:solidFill>
                  <a:srgbClr val="00618f"/>
                </a:solidFill>
                <a:uFill>
                  <a:solidFill>
                    <a:srgbClr val="ffffff"/>
                  </a:solidFill>
                </a:uFill>
                <a:latin typeface="Arial Narrow"/>
                <a:ea typeface="Georgia"/>
              </a:rPr>
              <a:t>1</a:t>
            </a:fld>
            <a:endParaRPr b="0" lang="en-US" sz="1800" spc="-1" strike="noStrike">
              <a:solidFill>
                <a:srgbClr val="000000"/>
              </a:solidFill>
              <a:uFill>
                <a:solidFill>
                  <a:srgbClr val="ffffff"/>
                </a:solidFill>
              </a:uFill>
              <a:latin typeface="Arial"/>
            </a:endParaRPr>
          </a:p>
        </p:txBody>
      </p:sp>
      <p:pic>
        <p:nvPicPr>
          <p:cNvPr id="211" name="" descr=""/>
          <p:cNvPicPr/>
          <p:nvPr/>
        </p:nvPicPr>
        <p:blipFill>
          <a:blip r:embed="rId1"/>
          <a:stretch/>
        </p:blipFill>
        <p:spPr>
          <a:xfrm>
            <a:off x="9052560" y="7955280"/>
            <a:ext cx="7131960" cy="4993920"/>
          </a:xfrm>
          <a:prstGeom prst="rect">
            <a:avLst/>
          </a:prstGeom>
          <a:ln>
            <a:noFill/>
          </a:ln>
        </p:spPr>
      </p:pic>
      <p:sp>
        <p:nvSpPr>
          <p:cNvPr id="212" name="CustomShape 4"/>
          <p:cNvSpPr/>
          <p:nvPr/>
        </p:nvSpPr>
        <p:spPr>
          <a:xfrm>
            <a:off x="9822960" y="12912120"/>
            <a:ext cx="5264280" cy="346320"/>
          </a:xfrm>
          <a:prstGeom prst="rect">
            <a:avLst/>
          </a:prstGeom>
          <a:noFill/>
          <a:ln>
            <a:noFill/>
          </a:ln>
        </p:spPr>
        <p:style>
          <a:lnRef idx="0"/>
          <a:fillRef idx="0"/>
          <a:effectRef idx="0"/>
          <a:fontRef idx="minor"/>
        </p:style>
        <p:txBody>
          <a:bodyPr lIns="90000" rIns="90000" tIns="45000" bIns="45000"/>
          <a:p>
            <a:r>
              <a:rPr b="0" lang="en-US" sz="1800" spc="-1" strike="noStrike">
                <a:solidFill>
                  <a:srgbClr val="000000"/>
                </a:solidFill>
                <a:uFill>
                  <a:solidFill>
                    <a:srgbClr val="ffffff"/>
                  </a:solidFill>
                </a:uFill>
                <a:latin typeface="Arial"/>
              </a:rPr>
              <a:t>http://www.siliconimaging.com/RGB%20Bayer.htm</a:t>
            </a:r>
            <a:endParaRPr b="0" lang="en-US" sz="1800" spc="-1" strike="noStrike">
              <a:solidFill>
                <a:srgbClr val="000000"/>
              </a:solidFill>
              <a:uFill>
                <a:solidFill>
                  <a:srgbClr val="ffffff"/>
                </a:solidFill>
              </a:uFill>
              <a:latin typeface="Arial"/>
            </a:endParaRPr>
          </a:p>
        </p:txBody>
      </p:sp>
    </p:spTree>
  </p:cSld>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CustomShape 1"/>
          <p:cNvSpPr/>
          <p:nvPr/>
        </p:nvSpPr>
        <p:spPr>
          <a:xfrm>
            <a:off x="1894680" y="2970360"/>
            <a:ext cx="20354040" cy="9846720"/>
          </a:xfrm>
          <a:prstGeom prst="rect">
            <a:avLst/>
          </a:prstGeom>
          <a:noFill/>
          <a:ln>
            <a:noFill/>
          </a:ln>
        </p:spPr>
        <p:style>
          <a:lnRef idx="0"/>
          <a:fillRef idx="0"/>
          <a:effectRef idx="0"/>
          <a:fontRef idx="minor"/>
        </p:style>
        <p:txBody>
          <a:bodyPr lIns="90000" rIns="90000" tIns="45000" bIns="45000"/>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Parameters - White balance</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endParaRPr b="0" lang="en-US" sz="1800" spc="-1" strike="noStrike">
              <a:solidFill>
                <a:srgbClr val="000000"/>
              </a:solidFill>
              <a:uFill>
                <a:solidFill>
                  <a:srgbClr val="ffffff"/>
                </a:solidFill>
              </a:uFill>
              <a:latin typeface="Arial"/>
            </a:endParaRPr>
          </a:p>
        </p:txBody>
      </p:sp>
      <p:sp>
        <p:nvSpPr>
          <p:cNvPr id="214" name="CustomShape 2"/>
          <p:cNvSpPr/>
          <p:nvPr/>
        </p:nvSpPr>
        <p:spPr>
          <a:xfrm>
            <a:off x="1894680" y="196920"/>
            <a:ext cx="18871560" cy="143784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00618f"/>
                </a:solidFill>
                <a:uFill>
                  <a:solidFill>
                    <a:srgbClr val="ffffff"/>
                  </a:solidFill>
                </a:uFill>
                <a:latin typeface="Georgia"/>
                <a:ea typeface="Georgia"/>
              </a:rPr>
              <a:t>Parameters – White balance</a:t>
            </a:r>
            <a:endParaRPr b="0" lang="en-US" sz="1800" spc="-1" strike="noStrike">
              <a:solidFill>
                <a:srgbClr val="000000"/>
              </a:solidFill>
              <a:uFill>
                <a:solidFill>
                  <a:srgbClr val="ffffff"/>
                </a:solidFill>
              </a:uFill>
              <a:latin typeface="Arial"/>
            </a:endParaRPr>
          </a:p>
        </p:txBody>
      </p:sp>
      <p:sp>
        <p:nvSpPr>
          <p:cNvPr id="215" name="CustomShape 3"/>
          <p:cNvSpPr/>
          <p:nvPr/>
        </p:nvSpPr>
        <p:spPr>
          <a:xfrm>
            <a:off x="22176000" y="13320000"/>
            <a:ext cx="1833840" cy="213840"/>
          </a:xfrm>
          <a:prstGeom prst="rect">
            <a:avLst/>
          </a:prstGeom>
          <a:noFill/>
          <a:ln>
            <a:noFill/>
          </a:ln>
        </p:spPr>
        <p:style>
          <a:lnRef idx="0"/>
          <a:fillRef idx="0"/>
          <a:effectRef idx="0"/>
          <a:fontRef idx="minor"/>
        </p:style>
        <p:txBody>
          <a:bodyPr lIns="90000" rIns="90000" tIns="45000" bIns="45000"/>
          <a:p>
            <a:pPr algn="r">
              <a:lnSpc>
                <a:spcPct val="100000"/>
              </a:lnSpc>
            </a:pPr>
            <a:fld id="{A2B3270E-3C9D-4640-A00E-47DC3694A887}" type="slidenum">
              <a:rPr b="0" lang="en-US" sz="1800" spc="-1" strike="noStrike">
                <a:solidFill>
                  <a:srgbClr val="00618f"/>
                </a:solidFill>
                <a:uFill>
                  <a:solidFill>
                    <a:srgbClr val="ffffff"/>
                  </a:solidFill>
                </a:uFill>
                <a:latin typeface="Arial Narrow"/>
                <a:ea typeface="Georgia"/>
              </a:rPr>
              <a:t>1</a:t>
            </a:fld>
            <a:endParaRPr b="0" lang="en-US" sz="1800" spc="-1" strike="noStrike">
              <a:solidFill>
                <a:srgbClr val="000000"/>
              </a:solidFill>
              <a:uFill>
                <a:solidFill>
                  <a:srgbClr val="ffffff"/>
                </a:solidFill>
              </a:uFill>
              <a:latin typeface="Arial"/>
            </a:endParaRPr>
          </a:p>
        </p:txBody>
      </p:sp>
      <p:pic>
        <p:nvPicPr>
          <p:cNvPr id="216" name="" descr=""/>
          <p:cNvPicPr/>
          <p:nvPr/>
        </p:nvPicPr>
        <p:blipFill>
          <a:blip r:embed="rId1"/>
          <a:stretch/>
        </p:blipFill>
        <p:spPr>
          <a:xfrm>
            <a:off x="8686800" y="2651760"/>
            <a:ext cx="12191400" cy="9752760"/>
          </a:xfrm>
          <a:prstGeom prst="rect">
            <a:avLst/>
          </a:prstGeom>
          <a:ln>
            <a:noFill/>
          </a:ln>
        </p:spPr>
      </p:pic>
      <p:sp>
        <p:nvSpPr>
          <p:cNvPr id="217" name="CustomShape 4"/>
          <p:cNvSpPr/>
          <p:nvPr/>
        </p:nvSpPr>
        <p:spPr>
          <a:xfrm>
            <a:off x="10058400" y="12070080"/>
            <a:ext cx="7349400" cy="346320"/>
          </a:xfrm>
          <a:prstGeom prst="rect">
            <a:avLst/>
          </a:prstGeom>
          <a:noFill/>
          <a:ln>
            <a:noFill/>
          </a:ln>
        </p:spPr>
        <p:style>
          <a:lnRef idx="0"/>
          <a:fillRef idx="0"/>
          <a:effectRef idx="0"/>
          <a:fontRef idx="minor"/>
        </p:style>
        <p:txBody>
          <a:bodyPr lIns="90000" rIns="90000" tIns="45000" bIns="45000"/>
          <a:p>
            <a:r>
              <a:rPr b="0" lang="en-US" sz="1800" spc="-1" strike="noStrike">
                <a:solidFill>
                  <a:srgbClr val="000000"/>
                </a:solidFill>
                <a:uFill>
                  <a:solidFill>
                    <a:srgbClr val="ffffff"/>
                  </a:solidFill>
                </a:uFill>
                <a:latin typeface="Arial"/>
              </a:rPr>
              <a:t>http://www.jrstjeanphotography.com/2011/01/end-of-white-balance.html</a:t>
            </a:r>
            <a:endParaRPr b="0" lang="en-US" sz="1800" spc="-1" strike="noStrike">
              <a:solidFill>
                <a:srgbClr val="000000"/>
              </a:solidFill>
              <a:uFill>
                <a:solidFill>
                  <a:srgbClr val="ffffff"/>
                </a:solidFill>
              </a:uFill>
              <a:latin typeface="Arial"/>
            </a:endParaRPr>
          </a:p>
        </p:txBody>
      </p:sp>
    </p:spTree>
  </p:cSld>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CustomShape 1"/>
          <p:cNvSpPr/>
          <p:nvPr/>
        </p:nvSpPr>
        <p:spPr>
          <a:xfrm>
            <a:off x="1894680" y="2970360"/>
            <a:ext cx="20354040" cy="9846720"/>
          </a:xfrm>
          <a:prstGeom prst="rect">
            <a:avLst/>
          </a:prstGeom>
          <a:noFill/>
          <a:ln>
            <a:noFill/>
          </a:ln>
        </p:spPr>
        <p:style>
          <a:lnRef idx="0"/>
          <a:fillRef idx="0"/>
          <a:effectRef idx="0"/>
          <a:fontRef idx="minor"/>
        </p:style>
        <p:txBody>
          <a:bodyPr lIns="90000" rIns="90000" tIns="45000" bIns="45000"/>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Parameters - White balance</a:t>
            </a:r>
            <a:endParaRPr b="0" lang="en-US" sz="1800" spc="-1" strike="noStrike">
              <a:solidFill>
                <a:srgbClr val="000000"/>
              </a:solidFill>
              <a:uFill>
                <a:solidFill>
                  <a:srgbClr val="ffffff"/>
                </a:solidFill>
              </a:uFill>
              <a:latin typeface="Arial"/>
            </a:endParaRPr>
          </a:p>
          <a:p>
            <a:pPr lvl="2" marL="648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r>
              <a:rPr b="0" lang="en-US" sz="4400" spc="-1" strike="noStrike">
                <a:solidFill>
                  <a:srgbClr val="000000"/>
                </a:solidFill>
                <a:uFill>
                  <a:solidFill>
                    <a:srgbClr val="ffffff"/>
                  </a:solidFill>
                </a:uFill>
                <a:latin typeface="Arial Narrow"/>
                <a:ea typeface="DejaVu Sans"/>
              </a:rPr>
              <a:t>Why is white balance specified with Temperature in Kelvin?!</a:t>
            </a:r>
            <a:endParaRPr b="0" lang="en-US" sz="1800" spc="-1" strike="noStrike">
              <a:solidFill>
                <a:srgbClr val="000000"/>
              </a:solidFill>
              <a:uFill>
                <a:solidFill>
                  <a:srgbClr val="ffffff"/>
                </a:solidFill>
              </a:uFill>
              <a:latin typeface="Arial"/>
            </a:endParaRPr>
          </a:p>
          <a:p>
            <a:pPr lvl="2" marL="648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 </a:t>
            </a:r>
            <a:r>
              <a:rPr b="0" lang="en-US" sz="4400" spc="-1" strike="noStrike">
                <a:solidFill>
                  <a:srgbClr val="000000"/>
                </a:solidFill>
                <a:uFill>
                  <a:solidFill>
                    <a:srgbClr val="ffffff"/>
                  </a:solidFill>
                </a:uFill>
                <a:latin typeface="Arial Narrow"/>
                <a:ea typeface="DejaVu Sans"/>
              </a:rPr>
              <a:t>planckian blackbody radiators (good approximation to natural + artificial light sources)</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endParaRPr b="0" lang="en-US" sz="1800" spc="-1" strike="noStrike">
              <a:solidFill>
                <a:srgbClr val="000000"/>
              </a:solidFill>
              <a:uFill>
                <a:solidFill>
                  <a:srgbClr val="ffffff"/>
                </a:solidFill>
              </a:uFill>
              <a:latin typeface="Arial"/>
            </a:endParaRPr>
          </a:p>
        </p:txBody>
      </p:sp>
      <p:sp>
        <p:nvSpPr>
          <p:cNvPr id="219" name="CustomShape 2"/>
          <p:cNvSpPr/>
          <p:nvPr/>
        </p:nvSpPr>
        <p:spPr>
          <a:xfrm>
            <a:off x="1894680" y="196920"/>
            <a:ext cx="18871560" cy="143784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00618f"/>
                </a:solidFill>
                <a:uFill>
                  <a:solidFill>
                    <a:srgbClr val="ffffff"/>
                  </a:solidFill>
                </a:uFill>
                <a:latin typeface="Georgia"/>
                <a:ea typeface="Georgia"/>
              </a:rPr>
              <a:t>Parameters – White balance</a:t>
            </a:r>
            <a:endParaRPr b="0" lang="en-US" sz="1800" spc="-1" strike="noStrike">
              <a:solidFill>
                <a:srgbClr val="000000"/>
              </a:solidFill>
              <a:uFill>
                <a:solidFill>
                  <a:srgbClr val="ffffff"/>
                </a:solidFill>
              </a:uFill>
              <a:latin typeface="Arial"/>
            </a:endParaRPr>
          </a:p>
        </p:txBody>
      </p:sp>
      <p:sp>
        <p:nvSpPr>
          <p:cNvPr id="220" name="CustomShape 3"/>
          <p:cNvSpPr/>
          <p:nvPr/>
        </p:nvSpPr>
        <p:spPr>
          <a:xfrm>
            <a:off x="22176000" y="13320000"/>
            <a:ext cx="1833840" cy="213840"/>
          </a:xfrm>
          <a:prstGeom prst="rect">
            <a:avLst/>
          </a:prstGeom>
          <a:noFill/>
          <a:ln>
            <a:noFill/>
          </a:ln>
        </p:spPr>
        <p:style>
          <a:lnRef idx="0"/>
          <a:fillRef idx="0"/>
          <a:effectRef idx="0"/>
          <a:fontRef idx="minor"/>
        </p:style>
        <p:txBody>
          <a:bodyPr lIns="90000" rIns="90000" tIns="45000" bIns="45000"/>
          <a:p>
            <a:pPr algn="r">
              <a:lnSpc>
                <a:spcPct val="100000"/>
              </a:lnSpc>
            </a:pPr>
            <a:fld id="{B9FFEDD9-433D-4DBE-AF3A-D29BCFEFF45E}" type="slidenum">
              <a:rPr b="0" lang="en-US" sz="1800" spc="-1" strike="noStrike">
                <a:solidFill>
                  <a:srgbClr val="00618f"/>
                </a:solidFill>
                <a:uFill>
                  <a:solidFill>
                    <a:srgbClr val="ffffff"/>
                  </a:solidFill>
                </a:uFill>
                <a:latin typeface="Arial Narrow"/>
                <a:ea typeface="Georgia"/>
              </a:rPr>
              <a:t>1</a:t>
            </a:fld>
            <a:endParaRPr b="0" lang="en-US" sz="1800" spc="-1" strike="noStrike">
              <a:solidFill>
                <a:srgbClr val="000000"/>
              </a:solidFill>
              <a:uFill>
                <a:solidFill>
                  <a:srgbClr val="ffffff"/>
                </a:solidFill>
              </a:uFill>
              <a:latin typeface="Arial"/>
            </a:endParaRPr>
          </a:p>
        </p:txBody>
      </p:sp>
      <p:pic>
        <p:nvPicPr>
          <p:cNvPr id="221" name="" descr=""/>
          <p:cNvPicPr/>
          <p:nvPr/>
        </p:nvPicPr>
        <p:blipFill>
          <a:blip r:embed="rId1"/>
          <a:stretch/>
        </p:blipFill>
        <p:spPr>
          <a:xfrm>
            <a:off x="2307600" y="6035040"/>
            <a:ext cx="5921640" cy="6659280"/>
          </a:xfrm>
          <a:prstGeom prst="rect">
            <a:avLst/>
          </a:prstGeom>
          <a:ln>
            <a:noFill/>
          </a:ln>
        </p:spPr>
      </p:pic>
      <p:pic>
        <p:nvPicPr>
          <p:cNvPr id="222" name="" descr=""/>
          <p:cNvPicPr/>
          <p:nvPr/>
        </p:nvPicPr>
        <p:blipFill>
          <a:blip r:embed="rId2"/>
          <a:stretch/>
        </p:blipFill>
        <p:spPr>
          <a:xfrm>
            <a:off x="9825840" y="9326880"/>
            <a:ext cx="13216680" cy="3382920"/>
          </a:xfrm>
          <a:prstGeom prst="rect">
            <a:avLst/>
          </a:prstGeom>
          <a:ln>
            <a:noFill/>
          </a:ln>
        </p:spPr>
      </p:pic>
      <p:sp>
        <p:nvSpPr>
          <p:cNvPr id="223" name="CustomShape 4"/>
          <p:cNvSpPr/>
          <p:nvPr/>
        </p:nvSpPr>
        <p:spPr>
          <a:xfrm>
            <a:off x="2714760" y="12820680"/>
            <a:ext cx="5148720" cy="346320"/>
          </a:xfrm>
          <a:prstGeom prst="rect">
            <a:avLst/>
          </a:prstGeom>
          <a:noFill/>
          <a:ln>
            <a:noFill/>
          </a:ln>
        </p:spPr>
        <p:style>
          <a:lnRef idx="0"/>
          <a:fillRef idx="0"/>
          <a:effectRef idx="0"/>
          <a:fontRef idx="minor"/>
        </p:style>
        <p:txBody>
          <a:bodyPr lIns="90000" rIns="90000" tIns="45000" bIns="45000"/>
          <a:p>
            <a:r>
              <a:rPr b="0" lang="en-US" sz="1800" spc="-1" strike="noStrike">
                <a:solidFill>
                  <a:srgbClr val="000000"/>
                </a:solidFill>
                <a:uFill>
                  <a:solidFill>
                    <a:srgbClr val="ffffff"/>
                  </a:solidFill>
                </a:uFill>
                <a:latin typeface="Arial"/>
              </a:rPr>
              <a:t>https://en.wikipedia.org/wiki/Black-body_radiation</a:t>
            </a:r>
            <a:endParaRPr b="0" lang="en-US" sz="1800" spc="-1" strike="noStrike">
              <a:solidFill>
                <a:srgbClr val="000000"/>
              </a:solidFill>
              <a:uFill>
                <a:solidFill>
                  <a:srgbClr val="ffffff"/>
                </a:solidFill>
              </a:uFill>
              <a:latin typeface="Arial"/>
            </a:endParaRPr>
          </a:p>
        </p:txBody>
      </p:sp>
      <p:sp>
        <p:nvSpPr>
          <p:cNvPr id="224" name="CustomShape 5"/>
          <p:cNvSpPr/>
          <p:nvPr/>
        </p:nvSpPr>
        <p:spPr>
          <a:xfrm>
            <a:off x="14419080" y="12817440"/>
            <a:ext cx="5148720" cy="346320"/>
          </a:xfrm>
          <a:prstGeom prst="rect">
            <a:avLst/>
          </a:prstGeom>
          <a:noFill/>
          <a:ln>
            <a:noFill/>
          </a:ln>
        </p:spPr>
        <p:style>
          <a:lnRef idx="0"/>
          <a:fillRef idx="0"/>
          <a:effectRef idx="0"/>
          <a:fontRef idx="minor"/>
        </p:style>
        <p:txBody>
          <a:bodyPr lIns="90000" rIns="90000" tIns="45000" bIns="45000"/>
          <a:p>
            <a:r>
              <a:rPr b="0" lang="en-US" sz="1800" spc="-1" strike="noStrike">
                <a:solidFill>
                  <a:srgbClr val="000000"/>
                </a:solidFill>
                <a:uFill>
                  <a:solidFill>
                    <a:srgbClr val="ffffff"/>
                  </a:solidFill>
                </a:uFill>
                <a:latin typeface="Arial"/>
              </a:rPr>
              <a:t>https://en.wikipedia.org/wiki/Black-body_radiation</a:t>
            </a:r>
            <a:endParaRPr b="0" lang="en-US" sz="1800" spc="-1" strike="noStrike">
              <a:solidFill>
                <a:srgbClr val="000000"/>
              </a:solidFill>
              <a:uFill>
                <a:solidFill>
                  <a:srgbClr val="ffffff"/>
                </a:solidFill>
              </a:uFill>
              <a:latin typeface="Arial"/>
            </a:endParaRPr>
          </a:p>
        </p:txBody>
      </p:sp>
      <p:pic>
        <p:nvPicPr>
          <p:cNvPr id="225" name="" descr=""/>
          <p:cNvPicPr/>
          <p:nvPr/>
        </p:nvPicPr>
        <p:blipFill>
          <a:blip r:embed="rId3"/>
          <a:stretch/>
        </p:blipFill>
        <p:spPr>
          <a:xfrm>
            <a:off x="10058400" y="6930000"/>
            <a:ext cx="12709800" cy="2288520"/>
          </a:xfrm>
          <a:prstGeom prst="rect">
            <a:avLst/>
          </a:prstGeom>
          <a:ln>
            <a:noFill/>
          </a:ln>
        </p:spPr>
      </p:pic>
      <p:sp>
        <p:nvSpPr>
          <p:cNvPr id="226" name="CustomShape 6"/>
          <p:cNvSpPr/>
          <p:nvPr/>
        </p:nvSpPr>
        <p:spPr>
          <a:xfrm>
            <a:off x="10058400" y="6583680"/>
            <a:ext cx="12984120" cy="345960"/>
          </a:xfrm>
          <a:prstGeom prst="rect">
            <a:avLst/>
          </a:prstGeom>
          <a:noFill/>
          <a:ln>
            <a:noFill/>
          </a:ln>
        </p:spPr>
        <p:style>
          <a:lnRef idx="0"/>
          <a:fillRef idx="0"/>
          <a:effectRef idx="0"/>
          <a:fontRef idx="minor"/>
        </p:style>
        <p:txBody>
          <a:bodyPr lIns="90000" rIns="90000" tIns="45000" bIns="45000"/>
          <a:p>
            <a:r>
              <a:rPr b="0" lang="en-US" sz="1800" spc="-1" strike="noStrike">
                <a:solidFill>
                  <a:srgbClr val="000000"/>
                </a:solidFill>
                <a:uFill>
                  <a:solidFill>
                    <a:srgbClr val="ffffff"/>
                  </a:solidFill>
                </a:uFill>
                <a:latin typeface="Arial"/>
              </a:rPr>
              <a:t>Source: Tobi</a:t>
            </a:r>
            <a:endParaRPr b="0" lang="en-US" sz="1800" spc="-1" strike="noStrike">
              <a:solidFill>
                <a:srgbClr val="000000"/>
              </a:solidFill>
              <a:uFill>
                <a:solidFill>
                  <a:srgbClr val="ffffff"/>
                </a:solidFill>
              </a:uFill>
              <a:latin typeface="Arial"/>
            </a:endParaRPr>
          </a:p>
        </p:txBody>
      </p:sp>
    </p:spTree>
  </p:cSld>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CustomShape 1"/>
          <p:cNvSpPr/>
          <p:nvPr/>
        </p:nvSpPr>
        <p:spPr>
          <a:xfrm>
            <a:off x="1894680" y="2970360"/>
            <a:ext cx="20354040" cy="9846720"/>
          </a:xfrm>
          <a:prstGeom prst="rect">
            <a:avLst/>
          </a:prstGeom>
          <a:noFill/>
          <a:ln>
            <a:noFill/>
          </a:ln>
        </p:spPr>
        <p:style>
          <a:lnRef idx="0"/>
          <a:fillRef idx="0"/>
          <a:effectRef idx="0"/>
          <a:fontRef idx="minor"/>
        </p:style>
        <p:txBody>
          <a:bodyPr lIns="90000" rIns="90000" tIns="45000" bIns="45000"/>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Parameters - White balance</a:t>
            </a:r>
            <a:endParaRPr b="0" lang="en-US" sz="1800" spc="-1" strike="noStrike">
              <a:solidFill>
                <a:srgbClr val="000000"/>
              </a:solidFill>
              <a:uFill>
                <a:solidFill>
                  <a:srgbClr val="ffffff"/>
                </a:solidFill>
              </a:uFill>
              <a:latin typeface="Arial"/>
            </a:endParaRPr>
          </a:p>
          <a:p>
            <a:pPr lvl="2" marL="648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r>
              <a:rPr b="0" lang="en-US" sz="4400" spc="-1" strike="noStrike">
                <a:solidFill>
                  <a:srgbClr val="000000"/>
                </a:solidFill>
                <a:uFill>
                  <a:solidFill>
                    <a:srgbClr val="ffffff"/>
                  </a:solidFill>
                </a:uFill>
                <a:latin typeface="Arial Narrow"/>
                <a:ea typeface="DejaVu Sans"/>
              </a:rPr>
              <a:t>Approaches (image color correction or illuminant estimation + correction)</a:t>
            </a:r>
            <a:endParaRPr b="0" lang="en-US" sz="1800" spc="-1" strike="noStrike">
              <a:solidFill>
                <a:srgbClr val="000000"/>
              </a:solidFill>
              <a:uFill>
                <a:solidFill>
                  <a:srgbClr val="ffffff"/>
                </a:solidFill>
              </a:uFill>
              <a:latin typeface="Arial"/>
            </a:endParaRPr>
          </a:p>
          <a:p>
            <a:pPr lvl="2" marL="648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r>
              <a:rPr b="0" lang="en-US" sz="4400" spc="-1" strike="noStrike">
                <a:solidFill>
                  <a:srgbClr val="000000"/>
                </a:solidFill>
                <a:uFill>
                  <a:solidFill>
                    <a:srgbClr val="ffffff"/>
                  </a:solidFill>
                </a:uFill>
                <a:latin typeface="Arial Narrow"/>
                <a:ea typeface="DejaVu Sans"/>
              </a:rPr>
              <a:t>Scale R,G,B (or XYZ, or LMS, von Kries hypothesis, image color correction):</a:t>
            </a:r>
            <a:endParaRPr b="0" lang="en-US" sz="1800" spc="-1" strike="noStrike">
              <a:solidFill>
                <a:srgbClr val="000000"/>
              </a:solidFill>
              <a:uFill>
                <a:solidFill>
                  <a:srgbClr val="ffffff"/>
                </a:solidFill>
              </a:uFill>
              <a:latin typeface="Arial"/>
            </a:endParaRPr>
          </a:p>
          <a:p>
            <a:pPr lvl="3" marL="864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r>
              <a:rPr b="0" lang="en-US" sz="4400" spc="-1" strike="noStrike">
                <a:solidFill>
                  <a:srgbClr val="000000"/>
                </a:solidFill>
                <a:uFill>
                  <a:solidFill>
                    <a:srgbClr val="ffffff"/>
                  </a:solidFill>
                </a:uFill>
                <a:latin typeface="Arial Narrow"/>
                <a:ea typeface="DejaVu Sans"/>
              </a:rPr>
              <a:t>Assumed “white/neutral” pixel: [R’, G’, B’], scale each color channel individually  </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endParaRPr b="0" lang="en-US" sz="1800" spc="-1" strike="noStrike">
              <a:solidFill>
                <a:srgbClr val="000000"/>
              </a:solidFill>
              <a:uFill>
                <a:solidFill>
                  <a:srgbClr val="ffffff"/>
                </a:solidFill>
              </a:uFill>
              <a:latin typeface="Arial"/>
            </a:endParaRPr>
          </a:p>
        </p:txBody>
      </p:sp>
      <p:sp>
        <p:nvSpPr>
          <p:cNvPr id="228" name="CustomShape 2"/>
          <p:cNvSpPr/>
          <p:nvPr/>
        </p:nvSpPr>
        <p:spPr>
          <a:xfrm>
            <a:off x="1894680" y="196920"/>
            <a:ext cx="18871560" cy="143784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00618f"/>
                </a:solidFill>
                <a:uFill>
                  <a:solidFill>
                    <a:srgbClr val="ffffff"/>
                  </a:solidFill>
                </a:uFill>
                <a:latin typeface="Georgia"/>
                <a:ea typeface="Georgia"/>
              </a:rPr>
              <a:t>Parameters – White balance</a:t>
            </a:r>
            <a:endParaRPr b="0" lang="en-US" sz="1800" spc="-1" strike="noStrike">
              <a:solidFill>
                <a:srgbClr val="000000"/>
              </a:solidFill>
              <a:uFill>
                <a:solidFill>
                  <a:srgbClr val="ffffff"/>
                </a:solidFill>
              </a:uFill>
              <a:latin typeface="Arial"/>
            </a:endParaRPr>
          </a:p>
        </p:txBody>
      </p:sp>
      <p:pic>
        <p:nvPicPr>
          <p:cNvPr id="229" name="" descr=""/>
          <p:cNvPicPr/>
          <p:nvPr/>
        </p:nvPicPr>
        <p:blipFill>
          <a:blip r:embed="rId1"/>
          <a:stretch/>
        </p:blipFill>
        <p:spPr>
          <a:xfrm>
            <a:off x="13012560" y="8368920"/>
            <a:ext cx="10029960" cy="2054880"/>
          </a:xfrm>
          <a:prstGeom prst="rect">
            <a:avLst/>
          </a:prstGeom>
          <a:ln>
            <a:noFill/>
          </a:ln>
        </p:spPr>
      </p:pic>
      <p:pic>
        <p:nvPicPr>
          <p:cNvPr id="230" name="" descr=""/>
          <p:cNvPicPr/>
          <p:nvPr/>
        </p:nvPicPr>
        <p:blipFill>
          <a:blip r:embed="rId2"/>
          <a:srcRect l="14738" t="35328" r="32764" b="8002"/>
          <a:stretch/>
        </p:blipFill>
        <p:spPr>
          <a:xfrm>
            <a:off x="2560320" y="6955560"/>
            <a:ext cx="9326520" cy="5662800"/>
          </a:xfrm>
          <a:prstGeom prst="rect">
            <a:avLst/>
          </a:prstGeom>
          <a:ln>
            <a:noFill/>
          </a:ln>
        </p:spPr>
      </p:pic>
    </p:spTree>
  </p:cSld>
  <p:timing>
    <p:tnLst>
      <p:par>
        <p:cTn id="57" dur="indefinite" restart="never" nodeType="tmRoot">
          <p:childTnLst>
            <p:seq>
              <p:cTn id="58"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 name="CustomShape 1"/>
          <p:cNvSpPr/>
          <p:nvPr/>
        </p:nvSpPr>
        <p:spPr>
          <a:xfrm>
            <a:off x="1894680" y="2970360"/>
            <a:ext cx="20354040" cy="9846720"/>
          </a:xfrm>
          <a:prstGeom prst="rect">
            <a:avLst/>
          </a:prstGeom>
          <a:noFill/>
          <a:ln>
            <a:noFill/>
          </a:ln>
        </p:spPr>
        <p:style>
          <a:lnRef idx="0"/>
          <a:fillRef idx="0"/>
          <a:effectRef idx="0"/>
          <a:fontRef idx="minor"/>
        </p:style>
        <p:txBody>
          <a:bodyPr lIns="90000" rIns="90000" tIns="45000" bIns="45000"/>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Camera hardware</a:t>
            </a:r>
            <a:endParaRPr b="0" lang="en-US" sz="1800" spc="-1" strike="noStrike">
              <a:solidFill>
                <a:srgbClr val="000000"/>
              </a:solidFill>
              <a:uFill>
                <a:solidFill>
                  <a:srgbClr val="ffffff"/>
                </a:solidFill>
              </a:uFill>
              <a:latin typeface="Arial"/>
            </a:endParaRPr>
          </a:p>
        </p:txBody>
      </p:sp>
      <p:sp>
        <p:nvSpPr>
          <p:cNvPr id="45" name="CustomShape 2"/>
          <p:cNvSpPr/>
          <p:nvPr/>
        </p:nvSpPr>
        <p:spPr>
          <a:xfrm>
            <a:off x="1894680" y="196920"/>
            <a:ext cx="18871560" cy="143784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00618f"/>
                </a:solidFill>
                <a:uFill>
                  <a:solidFill>
                    <a:srgbClr val="ffffff"/>
                  </a:solidFill>
                </a:uFill>
                <a:latin typeface="Georgia"/>
                <a:ea typeface="Georgia"/>
              </a:rPr>
              <a:t>Camera parameters &amp; effects</a:t>
            </a:r>
            <a:endParaRPr b="0" lang="en-US" sz="1800" spc="-1" strike="noStrike">
              <a:solidFill>
                <a:srgbClr val="000000"/>
              </a:solidFill>
              <a:uFill>
                <a:solidFill>
                  <a:srgbClr val="ffffff"/>
                </a:solidFill>
              </a:uFill>
              <a:latin typeface="Arial"/>
            </a:endParaRPr>
          </a:p>
        </p:txBody>
      </p:sp>
      <p:sp>
        <p:nvSpPr>
          <p:cNvPr id="46" name="CustomShape 3"/>
          <p:cNvSpPr/>
          <p:nvPr/>
        </p:nvSpPr>
        <p:spPr>
          <a:xfrm>
            <a:off x="22176000" y="13320000"/>
            <a:ext cx="1833840" cy="213840"/>
          </a:xfrm>
          <a:prstGeom prst="rect">
            <a:avLst/>
          </a:prstGeom>
          <a:noFill/>
          <a:ln>
            <a:noFill/>
          </a:ln>
        </p:spPr>
        <p:style>
          <a:lnRef idx="0"/>
          <a:fillRef idx="0"/>
          <a:effectRef idx="0"/>
          <a:fontRef idx="minor"/>
        </p:style>
        <p:txBody>
          <a:bodyPr lIns="90000" rIns="90000" tIns="45000" bIns="45000"/>
          <a:p>
            <a:pPr algn="r">
              <a:lnSpc>
                <a:spcPct val="100000"/>
              </a:lnSpc>
            </a:pPr>
            <a:fld id="{65107A4B-7883-48B7-8576-B7371A758C52}" type="slidenum">
              <a:rPr b="0" lang="en-US" sz="1800" spc="-1" strike="noStrike">
                <a:solidFill>
                  <a:srgbClr val="00618f"/>
                </a:solidFill>
                <a:uFill>
                  <a:solidFill>
                    <a:srgbClr val="ffffff"/>
                  </a:solidFill>
                </a:uFill>
                <a:latin typeface="Arial Narrow"/>
                <a:ea typeface="Georgia"/>
              </a:rPr>
              <a:t>1</a:t>
            </a:fld>
            <a:endParaRPr b="0" lang="en-US" sz="1800" spc="-1" strike="noStrike">
              <a:solidFill>
                <a:srgbClr val="000000"/>
              </a:solidFill>
              <a:uFill>
                <a:solidFill>
                  <a:srgbClr val="ffffff"/>
                </a:solidFill>
              </a:uFill>
              <a:latin typeface="Arial"/>
            </a:endParaRPr>
          </a:p>
        </p:txBody>
      </p:sp>
      <p:sp>
        <p:nvSpPr>
          <p:cNvPr id="47" name="CustomShape 4"/>
          <p:cNvSpPr/>
          <p:nvPr/>
        </p:nvSpPr>
        <p:spPr>
          <a:xfrm>
            <a:off x="15631920" y="1811880"/>
            <a:ext cx="180360" cy="232200"/>
          </a:xfrm>
          <a:prstGeom prst="rect">
            <a:avLst/>
          </a:prstGeom>
          <a:noFill/>
          <a:ln>
            <a:noFill/>
          </a:ln>
        </p:spPr>
        <p:style>
          <a:lnRef idx="0"/>
          <a:fillRef idx="0"/>
          <a:effectRef idx="0"/>
          <a:fontRef idx="minor"/>
        </p:style>
      </p:sp>
      <p:pic>
        <p:nvPicPr>
          <p:cNvPr id="48" name="" descr=""/>
          <p:cNvPicPr/>
          <p:nvPr/>
        </p:nvPicPr>
        <p:blipFill>
          <a:blip r:embed="rId1"/>
          <a:stretch/>
        </p:blipFill>
        <p:spPr>
          <a:xfrm>
            <a:off x="11978640" y="3749040"/>
            <a:ext cx="11612520" cy="7849800"/>
          </a:xfrm>
          <a:prstGeom prst="rect">
            <a:avLst/>
          </a:prstGeom>
          <a:ln>
            <a:noFill/>
          </a:ln>
        </p:spPr>
      </p:pic>
      <p:pic>
        <p:nvPicPr>
          <p:cNvPr id="49" name="" descr=""/>
          <p:cNvPicPr/>
          <p:nvPr/>
        </p:nvPicPr>
        <p:blipFill>
          <a:blip r:embed="rId2"/>
          <a:stretch/>
        </p:blipFill>
        <p:spPr>
          <a:xfrm>
            <a:off x="1894680" y="3970440"/>
            <a:ext cx="9425520" cy="6087600"/>
          </a:xfrm>
          <a:prstGeom prst="rect">
            <a:avLst/>
          </a:prstGeom>
          <a:ln>
            <a:noFill/>
          </a:ln>
        </p:spPr>
      </p:pic>
      <p:sp>
        <p:nvSpPr>
          <p:cNvPr id="50" name="CustomShape 5"/>
          <p:cNvSpPr/>
          <p:nvPr/>
        </p:nvSpPr>
        <p:spPr>
          <a:xfrm>
            <a:off x="1920240" y="12729600"/>
            <a:ext cx="9143640" cy="345960"/>
          </a:xfrm>
          <a:prstGeom prst="rect">
            <a:avLst/>
          </a:prstGeom>
          <a:noFill/>
          <a:ln>
            <a:noFill/>
          </a:ln>
        </p:spPr>
        <p:style>
          <a:lnRef idx="0"/>
          <a:fillRef idx="0"/>
          <a:effectRef idx="0"/>
          <a:fontRef idx="minor"/>
        </p:style>
        <p:txBody>
          <a:bodyPr lIns="90000" rIns="90000" tIns="45000" bIns="45000"/>
          <a:p>
            <a:r>
              <a:rPr b="0" lang="en-US" sz="1800" spc="-1" strike="noStrike">
                <a:solidFill>
                  <a:srgbClr val="000000"/>
                </a:solidFill>
                <a:uFill>
                  <a:solidFill>
                    <a:srgbClr val="ffffff"/>
                  </a:solidFill>
                </a:uFill>
                <a:latin typeface="Arial"/>
              </a:rPr>
              <a:t>https://www.scratchapixel.com/lessons/3d-basic-rendering/3d-viewing-pinhole-camera</a:t>
            </a:r>
            <a:endParaRPr b="0" lang="en-US" sz="1800" spc="-1" strike="noStrike">
              <a:solidFill>
                <a:srgbClr val="000000"/>
              </a:solidFill>
              <a:uFill>
                <a:solidFill>
                  <a:srgbClr val="ffffff"/>
                </a:solidFill>
              </a:uFill>
              <a:latin typeface="Arial"/>
            </a:endParaRPr>
          </a:p>
        </p:txBody>
      </p:sp>
      <p:sp>
        <p:nvSpPr>
          <p:cNvPr id="51" name="CustomShape 6"/>
          <p:cNvSpPr/>
          <p:nvPr/>
        </p:nvSpPr>
        <p:spPr>
          <a:xfrm>
            <a:off x="13167360" y="12710160"/>
            <a:ext cx="10058040" cy="345960"/>
          </a:xfrm>
          <a:prstGeom prst="rect">
            <a:avLst/>
          </a:prstGeom>
          <a:noFill/>
          <a:ln>
            <a:noFill/>
          </a:ln>
        </p:spPr>
        <p:style>
          <a:lnRef idx="0"/>
          <a:fillRef idx="0"/>
          <a:effectRef idx="0"/>
          <a:fontRef idx="minor"/>
        </p:style>
        <p:txBody>
          <a:bodyPr lIns="90000" rIns="90000" tIns="45000" bIns="45000"/>
          <a:p>
            <a:r>
              <a:rPr b="0" lang="en-US" sz="1800" spc="-1" strike="noStrike">
                <a:solidFill>
                  <a:srgbClr val="000000"/>
                </a:solidFill>
                <a:uFill>
                  <a:solidFill>
                    <a:srgbClr val="ffffff"/>
                  </a:solidFill>
                </a:uFill>
                <a:latin typeface="Arial"/>
              </a:rPr>
              <a:t>http://docs.opencv.org/2.4/modules/calib3d/doc/camera_calibration_and_3d_reconstruction.html</a:t>
            </a:r>
            <a:endParaRPr b="0" lang="en-US" sz="1800" spc="-1" strike="noStrike">
              <a:solidFill>
                <a:srgbClr val="000000"/>
              </a:solidFill>
              <a:uFill>
                <a:solidFill>
                  <a:srgbClr val="ffffff"/>
                </a:solidFill>
              </a:uFill>
              <a:latin typeface="Arial"/>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CustomShape 1"/>
          <p:cNvSpPr/>
          <p:nvPr/>
        </p:nvSpPr>
        <p:spPr>
          <a:xfrm>
            <a:off x="1894680" y="2970360"/>
            <a:ext cx="20354040" cy="9846720"/>
          </a:xfrm>
          <a:prstGeom prst="rect">
            <a:avLst/>
          </a:prstGeom>
          <a:noFill/>
          <a:ln>
            <a:noFill/>
          </a:ln>
        </p:spPr>
        <p:style>
          <a:lnRef idx="0"/>
          <a:fillRef idx="0"/>
          <a:effectRef idx="0"/>
          <a:fontRef idx="minor"/>
        </p:style>
        <p:txBody>
          <a:bodyPr lIns="90000" rIns="90000" tIns="45000" bIns="45000"/>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r>
              <a:rPr b="0" lang="en-US" sz="4400" spc="-1" strike="noStrike">
                <a:solidFill>
                  <a:srgbClr val="000000"/>
                </a:solidFill>
                <a:uFill>
                  <a:solidFill>
                    <a:srgbClr val="ffffff"/>
                  </a:solidFill>
                </a:uFill>
                <a:latin typeface="Arial Narrow"/>
                <a:ea typeface="DejaVu Sans"/>
              </a:rPr>
              <a:t>Common selection of white/neutral → scale factors:</a:t>
            </a:r>
            <a:endParaRPr b="0" lang="en-US" sz="1800" spc="-1" strike="noStrike">
              <a:solidFill>
                <a:srgbClr val="000000"/>
              </a:solidFill>
              <a:uFill>
                <a:solidFill>
                  <a:srgbClr val="ffffff"/>
                </a:solidFill>
              </a:uFill>
              <a:latin typeface="Arial"/>
            </a:endParaRPr>
          </a:p>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r>
              <a:rPr b="1" lang="en-US" sz="4400" spc="-1" strike="noStrike">
                <a:solidFill>
                  <a:srgbClr val="000000"/>
                </a:solidFill>
                <a:uFill>
                  <a:solidFill>
                    <a:srgbClr val="ffffff"/>
                  </a:solidFill>
                </a:uFill>
                <a:latin typeface="Arial Narrow"/>
                <a:ea typeface="DejaVu Sans"/>
              </a:rPr>
              <a:t>Grey world assumption</a:t>
            </a:r>
            <a:r>
              <a:rPr b="0" lang="en-US" sz="4400" spc="-1" strike="noStrike">
                <a:solidFill>
                  <a:srgbClr val="000000"/>
                </a:solidFill>
                <a:uFill>
                  <a:solidFill>
                    <a:srgbClr val="ffffff"/>
                  </a:solidFill>
                </a:uFill>
                <a:latin typeface="Arial Narrow"/>
                <a:ea typeface="DejaVu Sans"/>
              </a:rPr>
              <a:t> (average reflectance of a scene is achromatic)</a:t>
            </a:r>
            <a:endParaRPr b="0" lang="en-US" sz="1800" spc="-1" strike="noStrike">
              <a:solidFill>
                <a:srgbClr val="000000"/>
              </a:solidFill>
              <a:uFill>
                <a:solidFill>
                  <a:srgbClr val="ffffff"/>
                </a:solidFill>
              </a:uFill>
              <a:latin typeface="Arial"/>
            </a:endParaRPr>
          </a:p>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i="1" lang="en-US" sz="4400" spc="-1" strike="noStrike">
                <a:solidFill>
                  <a:srgbClr val="000000"/>
                </a:solidFill>
                <a:uFill>
                  <a:solidFill>
                    <a:srgbClr val="ffffff"/>
                  </a:solidFill>
                </a:uFill>
                <a:latin typeface="Arial Narrow"/>
                <a:ea typeface="DejaVu Sans"/>
              </a:rPr>
              <a:t>“</a:t>
            </a:r>
            <a:r>
              <a:rPr b="0" i="1" lang="en-US" sz="4400" spc="-1" strike="noStrike">
                <a:solidFill>
                  <a:srgbClr val="000000"/>
                </a:solidFill>
                <a:uFill>
                  <a:solidFill>
                    <a:srgbClr val="ffffff"/>
                  </a:solidFill>
                </a:uFill>
                <a:latin typeface="Arial Narrow"/>
                <a:ea typeface="DejaVu Sans"/>
              </a:rPr>
              <a:t>[…] we can adjust a gain factor to two of the channels so that both their means are now equal to the reference channel, which is often taken to be green.”</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i="1" lang="en-US" sz="4400" spc="-1" strike="noStrike">
                <a:solidFill>
                  <a:srgbClr val="000000"/>
                </a:solidFill>
                <a:uFill>
                  <a:solidFill>
                    <a:srgbClr val="ffffff"/>
                  </a:solidFill>
                </a:uFill>
                <a:latin typeface="Arial Narrow"/>
                <a:ea typeface="DejaVu Sans"/>
              </a:rPr>
              <a:t> </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i="1" lang="en-US" sz="4400" spc="-1" strike="noStrike">
                <a:solidFill>
                  <a:srgbClr val="000000"/>
                </a:solidFill>
                <a:uFill>
                  <a:solidFill>
                    <a:srgbClr val="ffffff"/>
                  </a:solidFill>
                </a:uFill>
                <a:latin typeface="Arial Narrow"/>
                <a:ea typeface="DejaVu Sans"/>
              </a:rPr>
              <a:t> </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i="1" lang="en-US" sz="4400" spc="-1" strike="noStrike">
                <a:solidFill>
                  <a:srgbClr val="000000"/>
                </a:solidFill>
                <a:uFill>
                  <a:solidFill>
                    <a:srgbClr val="ffffff"/>
                  </a:solidFill>
                </a:uFill>
                <a:latin typeface="Arial Narrow"/>
                <a:ea typeface="DejaVu Sans"/>
              </a:rPr>
              <a:t> </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i="1" lang="en-US" sz="4400" spc="-1" strike="noStrike">
                <a:solidFill>
                  <a:srgbClr val="000000"/>
                </a:solidFill>
                <a:uFill>
                  <a:solidFill>
                    <a:srgbClr val="ffffff"/>
                  </a:solidFill>
                </a:uFill>
                <a:latin typeface="Arial Narrow"/>
                <a:ea typeface="DejaVu Sans"/>
              </a:rPr>
              <a:t> </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i="1" lang="en-US" sz="4400" spc="-1" strike="noStrike">
                <a:solidFill>
                  <a:srgbClr val="000000"/>
                </a:solidFill>
                <a:uFill>
                  <a:solidFill>
                    <a:srgbClr val="ffffff"/>
                  </a:solidFill>
                </a:uFill>
                <a:latin typeface="Arial Narrow"/>
                <a:ea typeface="DejaVu Sans"/>
              </a:rPr>
              <a:t> </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i="1" lang="en-US" sz="4400" spc="-1" strike="noStrike">
                <a:solidFill>
                  <a:srgbClr val="000000"/>
                </a:solidFill>
                <a:uFill>
                  <a:solidFill>
                    <a:srgbClr val="ffffff"/>
                  </a:solidFill>
                </a:uFill>
                <a:latin typeface="Arial Narrow"/>
                <a:ea typeface="DejaVu Sans"/>
              </a:rPr>
              <a:t> </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i="1" lang="en-US" sz="4400" spc="-1" strike="noStrike">
                <a:solidFill>
                  <a:srgbClr val="000000"/>
                </a:solidFill>
                <a:uFill>
                  <a:solidFill>
                    <a:srgbClr val="ffffff"/>
                  </a:solidFill>
                </a:uFill>
                <a:latin typeface="Arial Narrow"/>
                <a:ea typeface="DejaVu Sans"/>
              </a:rPr>
              <a:t> </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1" i="1" lang="en-US" sz="4400" spc="-1" strike="noStrike">
                <a:solidFill>
                  <a:srgbClr val="000000"/>
                </a:solidFill>
                <a:uFill>
                  <a:solidFill>
                    <a:srgbClr val="ffffff"/>
                  </a:solidFill>
                </a:uFill>
                <a:latin typeface="Arial Narrow"/>
                <a:ea typeface="DejaVu Sans"/>
              </a:rPr>
              <a:t>“</a:t>
            </a:r>
            <a:r>
              <a:rPr b="1" i="1" lang="en-US" sz="4400" spc="-1" strike="noStrike">
                <a:solidFill>
                  <a:srgbClr val="000000"/>
                </a:solidFill>
                <a:uFill>
                  <a:solidFill>
                    <a:srgbClr val="ffffff"/>
                  </a:solidFill>
                </a:uFill>
                <a:latin typeface="Arial Narrow"/>
                <a:ea typeface="DejaVu Sans"/>
              </a:rPr>
              <a:t>This gray world method is quite effective in practice, except in situations where</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1" i="1" lang="en-US" sz="4400" spc="-1" strike="noStrike">
                <a:solidFill>
                  <a:srgbClr val="000000"/>
                </a:solidFill>
                <a:uFill>
                  <a:solidFill>
                    <a:srgbClr val="ffffff"/>
                  </a:solidFill>
                </a:uFill>
                <a:latin typeface="Arial Narrow"/>
                <a:ea typeface="DejaVu Sans"/>
              </a:rPr>
              <a:t>a certain color may dominate, [...]”</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i="1" lang="en-US" sz="4400" spc="-1" strike="noStrike">
                <a:solidFill>
                  <a:srgbClr val="000000"/>
                </a:solidFill>
                <a:uFill>
                  <a:solidFill>
                    <a:srgbClr val="ffffff"/>
                  </a:solidFill>
                </a:uFill>
                <a:latin typeface="Arial Narrow"/>
                <a:ea typeface="DejaVu Sans"/>
              </a:rPr>
              <a:t> </a:t>
            </a:r>
            <a:endParaRPr b="0" lang="en-US" sz="1800" spc="-1" strike="noStrike">
              <a:solidFill>
                <a:srgbClr val="000000"/>
              </a:solidFill>
              <a:uFill>
                <a:solidFill>
                  <a:srgbClr val="ffffff"/>
                </a:solidFill>
              </a:uFill>
              <a:latin typeface="Arial"/>
            </a:endParaRPr>
          </a:p>
        </p:txBody>
      </p:sp>
      <p:sp>
        <p:nvSpPr>
          <p:cNvPr id="232" name="CustomShape 2"/>
          <p:cNvSpPr/>
          <p:nvPr/>
        </p:nvSpPr>
        <p:spPr>
          <a:xfrm>
            <a:off x="1894680" y="196920"/>
            <a:ext cx="18871560" cy="143784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00618f"/>
                </a:solidFill>
                <a:uFill>
                  <a:solidFill>
                    <a:srgbClr val="ffffff"/>
                  </a:solidFill>
                </a:uFill>
                <a:latin typeface="Georgia"/>
                <a:ea typeface="Georgia"/>
              </a:rPr>
              <a:t>Parameters – White balance</a:t>
            </a:r>
            <a:endParaRPr b="0" lang="en-US" sz="1800" spc="-1" strike="noStrike">
              <a:solidFill>
                <a:srgbClr val="000000"/>
              </a:solidFill>
              <a:uFill>
                <a:solidFill>
                  <a:srgbClr val="ffffff"/>
                </a:solidFill>
              </a:uFill>
              <a:latin typeface="Arial"/>
            </a:endParaRPr>
          </a:p>
        </p:txBody>
      </p:sp>
      <p:sp>
        <p:nvSpPr>
          <p:cNvPr id="233" name="CustomShape 3"/>
          <p:cNvSpPr/>
          <p:nvPr/>
        </p:nvSpPr>
        <p:spPr>
          <a:xfrm>
            <a:off x="314640" y="12637800"/>
            <a:ext cx="8371800" cy="601920"/>
          </a:xfrm>
          <a:prstGeom prst="rect">
            <a:avLst/>
          </a:prstGeom>
          <a:noFill/>
          <a:ln>
            <a:noFill/>
          </a:ln>
        </p:spPr>
        <p:style>
          <a:lnRef idx="0"/>
          <a:fillRef idx="0"/>
          <a:effectRef idx="0"/>
          <a:fontRef idx="minor"/>
        </p:style>
        <p:txBody>
          <a:bodyPr lIns="90000" rIns="90000" tIns="45000" bIns="45000"/>
          <a:p>
            <a:r>
              <a:rPr b="0" lang="en-US" sz="1800" spc="-1" strike="noStrike">
                <a:solidFill>
                  <a:srgbClr val="000000"/>
                </a:solidFill>
                <a:uFill>
                  <a:solidFill>
                    <a:srgbClr val="ffffff"/>
                  </a:solidFill>
                </a:uFill>
                <a:latin typeface="Arial"/>
              </a:rPr>
              <a:t>Very good general report on white balance and algorithms: https://courses.cs.washington.edu/courses/cse467/08au/labs/l5/whiteBalance.pdf</a:t>
            </a:r>
            <a:endParaRPr b="0" lang="en-US" sz="1800" spc="-1" strike="noStrike">
              <a:solidFill>
                <a:srgbClr val="000000"/>
              </a:solidFill>
              <a:uFill>
                <a:solidFill>
                  <a:srgbClr val="ffffff"/>
                </a:solidFill>
              </a:uFill>
              <a:latin typeface="Arial"/>
            </a:endParaRPr>
          </a:p>
        </p:txBody>
      </p:sp>
      <p:pic>
        <p:nvPicPr>
          <p:cNvPr id="234" name="" descr=""/>
          <p:cNvPicPr/>
          <p:nvPr/>
        </p:nvPicPr>
        <p:blipFill>
          <a:blip r:embed="rId1"/>
          <a:stretch/>
        </p:blipFill>
        <p:spPr>
          <a:xfrm>
            <a:off x="2103120" y="6583680"/>
            <a:ext cx="5760360" cy="4230720"/>
          </a:xfrm>
          <a:prstGeom prst="rect">
            <a:avLst/>
          </a:prstGeom>
          <a:ln>
            <a:noFill/>
          </a:ln>
        </p:spPr>
      </p:pic>
      <p:pic>
        <p:nvPicPr>
          <p:cNvPr id="235" name="" descr=""/>
          <p:cNvPicPr/>
          <p:nvPr/>
        </p:nvPicPr>
        <p:blipFill>
          <a:blip r:embed="rId2"/>
          <a:stretch/>
        </p:blipFill>
        <p:spPr>
          <a:xfrm>
            <a:off x="9326880" y="7863840"/>
            <a:ext cx="6390720" cy="1355760"/>
          </a:xfrm>
          <a:prstGeom prst="rect">
            <a:avLst/>
          </a:prstGeom>
          <a:ln>
            <a:noFill/>
          </a:ln>
        </p:spPr>
      </p:pic>
      <p:pic>
        <p:nvPicPr>
          <p:cNvPr id="236" name="" descr=""/>
          <p:cNvPicPr/>
          <p:nvPr/>
        </p:nvPicPr>
        <p:blipFill>
          <a:blip r:embed="rId3"/>
          <a:stretch/>
        </p:blipFill>
        <p:spPr>
          <a:xfrm>
            <a:off x="17282160" y="6949440"/>
            <a:ext cx="6773760" cy="2834280"/>
          </a:xfrm>
          <a:prstGeom prst="rect">
            <a:avLst/>
          </a:prstGeom>
          <a:ln>
            <a:noFill/>
          </a:ln>
        </p:spPr>
      </p:pic>
      <p:sp>
        <p:nvSpPr>
          <p:cNvPr id="237" name="Line 4"/>
          <p:cNvSpPr/>
          <p:nvPr/>
        </p:nvSpPr>
        <p:spPr>
          <a:xfrm>
            <a:off x="8595360" y="8595360"/>
            <a:ext cx="640080" cy="360"/>
          </a:xfrm>
          <a:prstGeom prst="line">
            <a:avLst/>
          </a:prstGeom>
          <a:ln>
            <a:solidFill>
              <a:srgbClr val="000000"/>
            </a:solidFill>
            <a:tailEnd len="med" type="triangle" w="med"/>
          </a:ln>
        </p:spPr>
        <p:style>
          <a:lnRef idx="0"/>
          <a:fillRef idx="0"/>
          <a:effectRef idx="0"/>
          <a:fontRef idx="minor"/>
        </p:style>
      </p:sp>
      <p:sp>
        <p:nvSpPr>
          <p:cNvPr id="238" name="Line 5"/>
          <p:cNvSpPr/>
          <p:nvPr/>
        </p:nvSpPr>
        <p:spPr>
          <a:xfrm>
            <a:off x="16093440" y="8503920"/>
            <a:ext cx="723960" cy="360"/>
          </a:xfrm>
          <a:prstGeom prst="line">
            <a:avLst/>
          </a:prstGeom>
          <a:ln>
            <a:solidFill>
              <a:srgbClr val="000000"/>
            </a:solidFill>
            <a:tailEnd len="med" type="triangle" w="med"/>
          </a:ln>
        </p:spPr>
        <p:style>
          <a:lnRef idx="0"/>
          <a:fillRef idx="0"/>
          <a:effectRef idx="0"/>
          <a:fontRef idx="minor"/>
        </p:style>
      </p:sp>
    </p:spTree>
  </p:cSld>
  <p:timing>
    <p:tnLst>
      <p:par>
        <p:cTn id="59" dur="indefinite" restart="never" nodeType="tmRoot">
          <p:childTnLst>
            <p:seq>
              <p:cTn id="60"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CustomShape 1"/>
          <p:cNvSpPr/>
          <p:nvPr/>
        </p:nvSpPr>
        <p:spPr>
          <a:xfrm>
            <a:off x="1894680" y="2970360"/>
            <a:ext cx="20354040" cy="9846720"/>
          </a:xfrm>
          <a:prstGeom prst="rect">
            <a:avLst/>
          </a:prstGeom>
          <a:noFill/>
          <a:ln>
            <a:noFill/>
          </a:ln>
        </p:spPr>
        <p:style>
          <a:lnRef idx="0"/>
          <a:fillRef idx="0"/>
          <a:effectRef idx="0"/>
          <a:fontRef idx="minor"/>
        </p:style>
        <p:txBody>
          <a:bodyPr lIns="90000" rIns="90000" tIns="45000" bIns="45000"/>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r>
              <a:rPr b="0" lang="en-US" sz="4400" spc="-1" strike="noStrike">
                <a:solidFill>
                  <a:srgbClr val="000000"/>
                </a:solidFill>
                <a:uFill>
                  <a:solidFill>
                    <a:srgbClr val="ffffff"/>
                  </a:solidFill>
                </a:uFill>
                <a:latin typeface="Arial Narrow"/>
                <a:ea typeface="DejaVu Sans"/>
              </a:rPr>
              <a:t>Common selection of white/neutral → scale factors:</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r>
              <a:rPr b="1" lang="en-US" sz="4400" spc="-1" strike="noStrike">
                <a:solidFill>
                  <a:srgbClr val="000000"/>
                </a:solidFill>
                <a:uFill>
                  <a:solidFill>
                    <a:srgbClr val="ffffff"/>
                  </a:solidFill>
                </a:uFill>
                <a:latin typeface="Arial Narrow"/>
                <a:ea typeface="DejaVu Sans"/>
              </a:rPr>
              <a:t>Retinex Theory (white patch)</a:t>
            </a:r>
            <a:endParaRPr b="0" lang="en-US" sz="1800" spc="-1" strike="noStrike">
              <a:solidFill>
                <a:srgbClr val="000000"/>
              </a:solidFill>
              <a:uFill>
                <a:solidFill>
                  <a:srgbClr val="ffffff"/>
                </a:solidFill>
              </a:uFill>
              <a:latin typeface="Arial"/>
            </a:endParaRPr>
          </a:p>
          <a:p>
            <a:pPr lvl="2" marL="648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r>
              <a:rPr b="0" lang="en-US" sz="4400" spc="-1" strike="noStrike">
                <a:solidFill>
                  <a:srgbClr val="000000"/>
                </a:solidFill>
                <a:uFill>
                  <a:solidFill>
                    <a:srgbClr val="ffffff"/>
                  </a:solidFill>
                </a:uFill>
                <a:latin typeface="Arial Narrow"/>
                <a:ea typeface="DejaVu Sans"/>
              </a:rPr>
              <a:t>perceived white is associated with the maximum cone signals (white world assumption)</a:t>
            </a:r>
            <a:endParaRPr b="0" lang="en-US" sz="1800" spc="-1" strike="noStrike">
              <a:solidFill>
                <a:srgbClr val="000000"/>
              </a:solidFill>
              <a:uFill>
                <a:solidFill>
                  <a:srgbClr val="ffffff"/>
                </a:solidFill>
              </a:uFill>
              <a:latin typeface="Arial"/>
            </a:endParaRPr>
          </a:p>
          <a:p>
            <a:pPr lvl="2" marL="648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r>
              <a:rPr b="0" lang="en-US" sz="4400" spc="-1" strike="noStrike">
                <a:solidFill>
                  <a:srgbClr val="000000"/>
                </a:solidFill>
                <a:uFill>
                  <a:solidFill>
                    <a:srgbClr val="ffffff"/>
                  </a:solidFill>
                </a:uFill>
                <a:latin typeface="Arial Narrow"/>
                <a:ea typeface="DejaVu Sans"/>
              </a:rPr>
              <a:t>brightest point in an image is often due to reflectance of a glossy surface, </a:t>
            </a:r>
            <a:endParaRPr b="0" lang="en-US" sz="1800" spc="-1" strike="noStrike">
              <a:solidFill>
                <a:srgbClr val="000000"/>
              </a:solidFill>
              <a:uFill>
                <a:solidFill>
                  <a:srgbClr val="ffffff"/>
                </a:solidFill>
              </a:uFill>
              <a:latin typeface="Arial"/>
            </a:endParaRPr>
          </a:p>
          <a:p>
            <a:pPr lvl="2" marL="648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r>
              <a:rPr b="0" lang="en-US" sz="4400" spc="-1" strike="noStrike">
                <a:solidFill>
                  <a:srgbClr val="000000"/>
                </a:solidFill>
                <a:uFill>
                  <a:solidFill>
                    <a:srgbClr val="ffffff"/>
                  </a:solidFill>
                </a:uFill>
                <a:latin typeface="Arial Narrow"/>
                <a:ea typeface="DejaVu Sans"/>
              </a:rPr>
              <a:t>which tends to reflect the actual color of the light source</a:t>
            </a:r>
            <a:endParaRPr b="0" lang="en-US" sz="1800" spc="-1" strike="noStrike">
              <a:solidFill>
                <a:srgbClr val="000000"/>
              </a:solidFill>
              <a:uFill>
                <a:solidFill>
                  <a:srgbClr val="ffffff"/>
                </a:solidFill>
              </a:uFill>
              <a:latin typeface="Arial"/>
            </a:endParaRPr>
          </a:p>
          <a:p>
            <a:pPr lvl="2" marL="648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r>
              <a:rPr b="0" lang="en-US" sz="4400" spc="-1" strike="noStrike">
                <a:solidFill>
                  <a:srgbClr val="000000"/>
                </a:solidFill>
                <a:uFill>
                  <a:solidFill>
                    <a:srgbClr val="ffffff"/>
                  </a:solidFill>
                </a:uFill>
                <a:latin typeface="Arial Narrow"/>
                <a:ea typeface="DejaVu Sans"/>
              </a:rPr>
              <a:t>attempts to equalize the maximum value of the three channels to produce a white patch</a:t>
            </a:r>
            <a:endParaRPr b="0" lang="en-US" sz="1800" spc="-1" strike="noStrike">
              <a:solidFill>
                <a:srgbClr val="000000"/>
              </a:solidFill>
              <a:uFill>
                <a:solidFill>
                  <a:srgbClr val="ffffff"/>
                </a:solidFill>
              </a:uFill>
              <a:latin typeface="Arial"/>
            </a:endParaRPr>
          </a:p>
        </p:txBody>
      </p:sp>
      <p:sp>
        <p:nvSpPr>
          <p:cNvPr id="240" name="CustomShape 2"/>
          <p:cNvSpPr/>
          <p:nvPr/>
        </p:nvSpPr>
        <p:spPr>
          <a:xfrm>
            <a:off x="1894680" y="196920"/>
            <a:ext cx="18871560" cy="143784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00618f"/>
                </a:solidFill>
                <a:uFill>
                  <a:solidFill>
                    <a:srgbClr val="ffffff"/>
                  </a:solidFill>
                </a:uFill>
                <a:latin typeface="Georgia"/>
                <a:ea typeface="Georgia"/>
              </a:rPr>
              <a:t>Parameters – White balance</a:t>
            </a:r>
            <a:endParaRPr b="0" lang="en-US" sz="1800" spc="-1" strike="noStrike">
              <a:solidFill>
                <a:srgbClr val="000000"/>
              </a:solidFill>
              <a:uFill>
                <a:solidFill>
                  <a:srgbClr val="ffffff"/>
                </a:solidFill>
              </a:uFill>
              <a:latin typeface="Arial"/>
            </a:endParaRPr>
          </a:p>
        </p:txBody>
      </p:sp>
      <p:sp>
        <p:nvSpPr>
          <p:cNvPr id="241" name="CustomShape 3"/>
          <p:cNvSpPr/>
          <p:nvPr/>
        </p:nvSpPr>
        <p:spPr>
          <a:xfrm>
            <a:off x="314640" y="12637800"/>
            <a:ext cx="8371800" cy="601920"/>
          </a:xfrm>
          <a:prstGeom prst="rect">
            <a:avLst/>
          </a:prstGeom>
          <a:noFill/>
          <a:ln>
            <a:noFill/>
          </a:ln>
        </p:spPr>
        <p:style>
          <a:lnRef idx="0"/>
          <a:fillRef idx="0"/>
          <a:effectRef idx="0"/>
          <a:fontRef idx="minor"/>
        </p:style>
        <p:txBody>
          <a:bodyPr lIns="90000" rIns="90000" tIns="45000" bIns="45000"/>
          <a:p>
            <a:r>
              <a:rPr b="0" lang="en-US" sz="1800" spc="-1" strike="noStrike">
                <a:solidFill>
                  <a:srgbClr val="000000"/>
                </a:solidFill>
                <a:uFill>
                  <a:solidFill>
                    <a:srgbClr val="ffffff"/>
                  </a:solidFill>
                </a:uFill>
                <a:latin typeface="Arial"/>
              </a:rPr>
              <a:t>Very good general report on white balance and algorithms: https://courses.cs.washington.edu/courses/cse467/08au/labs/l5/whiteBalance.pdf</a:t>
            </a:r>
            <a:endParaRPr b="0" lang="en-US" sz="1800" spc="-1" strike="noStrike">
              <a:solidFill>
                <a:srgbClr val="000000"/>
              </a:solidFill>
              <a:uFill>
                <a:solidFill>
                  <a:srgbClr val="ffffff"/>
                </a:solidFill>
              </a:uFill>
              <a:latin typeface="Arial"/>
            </a:endParaRPr>
          </a:p>
        </p:txBody>
      </p:sp>
      <p:pic>
        <p:nvPicPr>
          <p:cNvPr id="242" name="" descr=""/>
          <p:cNvPicPr/>
          <p:nvPr/>
        </p:nvPicPr>
        <p:blipFill>
          <a:blip r:embed="rId1"/>
          <a:stretch/>
        </p:blipFill>
        <p:spPr>
          <a:xfrm>
            <a:off x="1870920" y="7772400"/>
            <a:ext cx="6724080" cy="3840120"/>
          </a:xfrm>
          <a:prstGeom prst="rect">
            <a:avLst/>
          </a:prstGeom>
          <a:ln>
            <a:noFill/>
          </a:ln>
        </p:spPr>
      </p:pic>
      <p:pic>
        <p:nvPicPr>
          <p:cNvPr id="243" name="" descr=""/>
          <p:cNvPicPr/>
          <p:nvPr/>
        </p:nvPicPr>
        <p:blipFill>
          <a:blip r:embed="rId2"/>
          <a:stretch/>
        </p:blipFill>
        <p:spPr>
          <a:xfrm>
            <a:off x="9897840" y="9052560"/>
            <a:ext cx="5646600" cy="1371240"/>
          </a:xfrm>
          <a:prstGeom prst="rect">
            <a:avLst/>
          </a:prstGeom>
          <a:ln>
            <a:noFill/>
          </a:ln>
        </p:spPr>
      </p:pic>
      <p:pic>
        <p:nvPicPr>
          <p:cNvPr id="244" name="" descr=""/>
          <p:cNvPicPr/>
          <p:nvPr/>
        </p:nvPicPr>
        <p:blipFill>
          <a:blip r:embed="rId3"/>
          <a:srcRect l="0" t="10700" r="0" b="0"/>
          <a:stretch/>
        </p:blipFill>
        <p:spPr>
          <a:xfrm>
            <a:off x="17282160" y="8686800"/>
            <a:ext cx="6366600" cy="2285640"/>
          </a:xfrm>
          <a:prstGeom prst="rect">
            <a:avLst/>
          </a:prstGeom>
          <a:ln>
            <a:noFill/>
          </a:ln>
        </p:spPr>
      </p:pic>
      <p:sp>
        <p:nvSpPr>
          <p:cNvPr id="245" name="Line 4"/>
          <p:cNvSpPr/>
          <p:nvPr/>
        </p:nvSpPr>
        <p:spPr>
          <a:xfrm>
            <a:off x="8869680" y="9784080"/>
            <a:ext cx="640080" cy="360"/>
          </a:xfrm>
          <a:prstGeom prst="line">
            <a:avLst/>
          </a:prstGeom>
          <a:ln>
            <a:solidFill>
              <a:srgbClr val="000000"/>
            </a:solidFill>
            <a:tailEnd len="med" type="triangle" w="med"/>
          </a:ln>
        </p:spPr>
        <p:style>
          <a:lnRef idx="0"/>
          <a:fillRef idx="0"/>
          <a:effectRef idx="0"/>
          <a:fontRef idx="minor"/>
        </p:style>
      </p:sp>
      <p:sp>
        <p:nvSpPr>
          <p:cNvPr id="246" name="Line 5"/>
          <p:cNvSpPr/>
          <p:nvPr/>
        </p:nvSpPr>
        <p:spPr>
          <a:xfrm>
            <a:off x="15910560" y="9784080"/>
            <a:ext cx="731520" cy="360"/>
          </a:xfrm>
          <a:prstGeom prst="line">
            <a:avLst/>
          </a:prstGeom>
          <a:ln>
            <a:solidFill>
              <a:srgbClr val="000000"/>
            </a:solidFill>
            <a:tailEnd len="med" type="triangle" w="med"/>
          </a:ln>
        </p:spPr>
        <p:style>
          <a:lnRef idx="0"/>
          <a:fillRef idx="0"/>
          <a:effectRef idx="0"/>
          <a:fontRef idx="minor"/>
        </p:style>
      </p:sp>
    </p:spTree>
  </p:cSld>
  <p:timing>
    <p:tnLst>
      <p:par>
        <p:cTn id="61" dur="indefinite" restart="never" nodeType="tmRoot">
          <p:childTnLst>
            <p:seq>
              <p:cTn id="62"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CustomShape 1"/>
          <p:cNvSpPr/>
          <p:nvPr/>
        </p:nvSpPr>
        <p:spPr>
          <a:xfrm>
            <a:off x="1894680" y="2970360"/>
            <a:ext cx="20354040" cy="9846720"/>
          </a:xfrm>
          <a:prstGeom prst="rect">
            <a:avLst/>
          </a:prstGeom>
          <a:noFill/>
          <a:ln>
            <a:noFill/>
          </a:ln>
        </p:spPr>
        <p:style>
          <a:lnRef idx="0"/>
          <a:fillRef idx="0"/>
          <a:effectRef idx="0"/>
          <a:fontRef idx="minor"/>
        </p:style>
        <p:txBody>
          <a:bodyPr lIns="90000" rIns="90000" tIns="45000" bIns="45000"/>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r>
              <a:rPr b="0" lang="en-US" sz="4400" spc="-1" strike="noStrike">
                <a:solidFill>
                  <a:srgbClr val="000000"/>
                </a:solidFill>
                <a:uFill>
                  <a:solidFill>
                    <a:srgbClr val="ffffff"/>
                  </a:solidFill>
                </a:uFill>
                <a:latin typeface="Arial Narrow"/>
                <a:ea typeface="DejaVu Sans"/>
              </a:rPr>
              <a:t>Common selection of white/neutral → scale factors:</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r>
              <a:rPr b="1" lang="en-US" sz="4400" spc="-1" strike="noStrike">
                <a:solidFill>
                  <a:srgbClr val="000000"/>
                </a:solidFill>
                <a:uFill>
                  <a:solidFill>
                    <a:srgbClr val="ffffff"/>
                  </a:solidFill>
                </a:uFill>
                <a:latin typeface="Arial Narrow"/>
                <a:ea typeface="DejaVu Sans"/>
              </a:rPr>
              <a:t>Iterative white-balancing</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1" lang="en-US" sz="4400" spc="-1" strike="noStrike">
                <a:solidFill>
                  <a:srgbClr val="000000"/>
                </a:solidFill>
                <a:uFill>
                  <a:solidFill>
                    <a:srgbClr val="ffffff"/>
                  </a:solidFill>
                </a:uFill>
                <a:latin typeface="Arial Narrow"/>
                <a:ea typeface="DejaVu Sans"/>
              </a:rPr>
              <a:t> </a:t>
            </a:r>
            <a:r>
              <a:rPr b="1" lang="en-US" sz="4400" spc="-1" strike="noStrike">
                <a:solidFill>
                  <a:srgbClr val="000000"/>
                </a:solidFill>
                <a:uFill>
                  <a:solidFill>
                    <a:srgbClr val="ffffff"/>
                  </a:solidFill>
                </a:uFill>
                <a:latin typeface="Arial Narrow"/>
                <a:ea typeface="DejaVu Sans"/>
              </a:rPr>
              <a:t>Problems of grey-world: heavily biased towards color-cast if scene is dominated by color</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1" lang="en-US" sz="4400" spc="-1" strike="noStrike">
                <a:solidFill>
                  <a:srgbClr val="000000"/>
                </a:solidFill>
                <a:uFill>
                  <a:solidFill>
                    <a:srgbClr val="ffffff"/>
                  </a:solidFill>
                </a:uFill>
                <a:latin typeface="Arial Narrow"/>
                <a:ea typeface="DejaVu Sans"/>
              </a:rPr>
              <a:t> </a:t>
            </a:r>
            <a:r>
              <a:rPr b="1" lang="en-US" sz="4400" spc="-1" strike="noStrike">
                <a:solidFill>
                  <a:srgbClr val="000000"/>
                </a:solidFill>
                <a:uFill>
                  <a:solidFill>
                    <a:srgbClr val="ffffff"/>
                  </a:solidFill>
                </a:uFill>
                <a:latin typeface="Arial Narrow"/>
                <a:ea typeface="DejaVu Sans"/>
              </a:rPr>
              <a:t>Problems of white-world: a few bright pixels might dominate calculations</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r>
              <a:rPr b="0" lang="en-US" sz="4400" spc="-1" strike="noStrike">
                <a:solidFill>
                  <a:srgbClr val="000000"/>
                </a:solidFill>
                <a:uFill>
                  <a:solidFill>
                    <a:srgbClr val="ffffff"/>
                  </a:solidFill>
                </a:uFill>
                <a:latin typeface="Arial Narrow"/>
                <a:ea typeface="DejaVu Sans"/>
              </a:rPr>
              <a:t>Idea: transform image to YUV space, find pixels that satisfy a grey-condition (subset!)</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r>
              <a:rPr b="0" lang="en-US" sz="4400" spc="-1" strike="noStrike">
                <a:solidFill>
                  <a:srgbClr val="000000"/>
                </a:solidFill>
                <a:uFill>
                  <a:solidFill>
                    <a:srgbClr val="ffffff"/>
                  </a:solidFill>
                </a:uFill>
                <a:latin typeface="Arial Narrow"/>
                <a:ea typeface="DejaVu Sans"/>
              </a:rPr>
              <a:t>Average the U,V values of these pixels, then:</a:t>
            </a:r>
            <a:endParaRPr b="0" lang="en-US" sz="1800" spc="-1" strike="noStrike">
              <a:solidFill>
                <a:srgbClr val="000000"/>
              </a:solidFill>
              <a:uFill>
                <a:solidFill>
                  <a:srgbClr val="ffffff"/>
                </a:solidFill>
              </a:uFill>
              <a:latin typeface="Arial"/>
            </a:endParaRPr>
          </a:p>
        </p:txBody>
      </p:sp>
      <p:sp>
        <p:nvSpPr>
          <p:cNvPr id="248" name="CustomShape 2"/>
          <p:cNvSpPr/>
          <p:nvPr/>
        </p:nvSpPr>
        <p:spPr>
          <a:xfrm>
            <a:off x="1894680" y="196920"/>
            <a:ext cx="18871560" cy="143784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00618f"/>
                </a:solidFill>
                <a:uFill>
                  <a:solidFill>
                    <a:srgbClr val="ffffff"/>
                  </a:solidFill>
                </a:uFill>
                <a:latin typeface="Georgia"/>
                <a:ea typeface="Georgia"/>
              </a:rPr>
              <a:t>Parameters – White balance</a:t>
            </a:r>
            <a:endParaRPr b="0" lang="en-US" sz="1800" spc="-1" strike="noStrike">
              <a:solidFill>
                <a:srgbClr val="000000"/>
              </a:solidFill>
              <a:uFill>
                <a:solidFill>
                  <a:srgbClr val="ffffff"/>
                </a:solidFill>
              </a:uFill>
              <a:latin typeface="Arial"/>
            </a:endParaRPr>
          </a:p>
        </p:txBody>
      </p:sp>
      <p:sp>
        <p:nvSpPr>
          <p:cNvPr id="249" name="CustomShape 3"/>
          <p:cNvSpPr/>
          <p:nvPr/>
        </p:nvSpPr>
        <p:spPr>
          <a:xfrm>
            <a:off x="314640" y="12637800"/>
            <a:ext cx="8371800" cy="601920"/>
          </a:xfrm>
          <a:prstGeom prst="rect">
            <a:avLst/>
          </a:prstGeom>
          <a:noFill/>
          <a:ln>
            <a:noFill/>
          </a:ln>
        </p:spPr>
        <p:style>
          <a:lnRef idx="0"/>
          <a:fillRef idx="0"/>
          <a:effectRef idx="0"/>
          <a:fontRef idx="minor"/>
        </p:style>
        <p:txBody>
          <a:bodyPr lIns="90000" rIns="90000" tIns="45000" bIns="45000"/>
          <a:p>
            <a:r>
              <a:rPr b="0" lang="en-US" sz="1800" spc="-1" strike="noStrike">
                <a:solidFill>
                  <a:srgbClr val="000000"/>
                </a:solidFill>
                <a:uFill>
                  <a:solidFill>
                    <a:srgbClr val="ffffff"/>
                  </a:solidFill>
                </a:uFill>
                <a:latin typeface="Arial"/>
              </a:rPr>
              <a:t>Very good general report on white balance and algorithms: https://courses.cs.washington.edu/courses/cse467/08au/labs/l5/whiteBalance.pdf</a:t>
            </a:r>
            <a:endParaRPr b="0" lang="en-US" sz="1800" spc="-1" strike="noStrike">
              <a:solidFill>
                <a:srgbClr val="000000"/>
              </a:solidFill>
              <a:uFill>
                <a:solidFill>
                  <a:srgbClr val="ffffff"/>
                </a:solidFill>
              </a:uFill>
              <a:latin typeface="Arial"/>
            </a:endParaRPr>
          </a:p>
        </p:txBody>
      </p:sp>
      <p:pic>
        <p:nvPicPr>
          <p:cNvPr id="250" name="" descr=""/>
          <p:cNvPicPr/>
          <p:nvPr/>
        </p:nvPicPr>
        <p:blipFill>
          <a:blip r:embed="rId1"/>
          <a:stretch/>
        </p:blipFill>
        <p:spPr>
          <a:xfrm>
            <a:off x="10058400" y="6400800"/>
            <a:ext cx="3365640" cy="1348200"/>
          </a:xfrm>
          <a:prstGeom prst="rect">
            <a:avLst/>
          </a:prstGeom>
          <a:ln>
            <a:noFill/>
          </a:ln>
        </p:spPr>
      </p:pic>
      <p:pic>
        <p:nvPicPr>
          <p:cNvPr id="251" name="" descr=""/>
          <p:cNvPicPr/>
          <p:nvPr/>
        </p:nvPicPr>
        <p:blipFill>
          <a:blip r:embed="rId2"/>
          <a:stretch/>
        </p:blipFill>
        <p:spPr>
          <a:xfrm>
            <a:off x="4480560" y="8686800"/>
            <a:ext cx="15204600" cy="3413160"/>
          </a:xfrm>
          <a:prstGeom prst="rect">
            <a:avLst/>
          </a:prstGeom>
          <a:ln>
            <a:noFill/>
          </a:ln>
        </p:spPr>
      </p:pic>
    </p:spTree>
  </p:cSld>
  <p:timing>
    <p:tnLst>
      <p:par>
        <p:cTn id="63" dur="indefinite" restart="never" nodeType="tmRoot">
          <p:childTnLst>
            <p:seq>
              <p:cTn id="64"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CustomShape 1"/>
          <p:cNvSpPr/>
          <p:nvPr/>
        </p:nvSpPr>
        <p:spPr>
          <a:xfrm>
            <a:off x="1894680" y="2970360"/>
            <a:ext cx="20354040" cy="9846720"/>
          </a:xfrm>
          <a:prstGeom prst="rect">
            <a:avLst/>
          </a:prstGeom>
          <a:noFill/>
          <a:ln>
            <a:noFill/>
          </a:ln>
        </p:spPr>
        <p:style>
          <a:lnRef idx="0"/>
          <a:fillRef idx="0"/>
          <a:effectRef idx="0"/>
          <a:fontRef idx="minor"/>
        </p:style>
        <p:txBody>
          <a:bodyPr lIns="90000" rIns="90000" tIns="45000" bIns="45000"/>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r>
              <a:rPr b="0" lang="en-US" sz="4400" spc="-1" strike="noStrike">
                <a:solidFill>
                  <a:srgbClr val="000000"/>
                </a:solidFill>
                <a:uFill>
                  <a:solidFill>
                    <a:srgbClr val="ffffff"/>
                  </a:solidFill>
                </a:uFill>
                <a:latin typeface="Arial Narrow"/>
                <a:ea typeface="DejaVu Sans"/>
              </a:rPr>
              <a:t>Other methods:</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r>
              <a:rPr b="0" lang="en-US" sz="4400" spc="-1" strike="noStrike">
                <a:solidFill>
                  <a:srgbClr val="000000"/>
                </a:solidFill>
                <a:uFill>
                  <a:solidFill>
                    <a:srgbClr val="ffffff"/>
                  </a:solidFill>
                </a:uFill>
                <a:latin typeface="Arial Narrow"/>
                <a:ea typeface="DejaVu Sans"/>
              </a:rPr>
              <a:t>Illuminant voting</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r>
              <a:rPr b="0" lang="en-US" sz="4400" spc="-1" strike="noStrike">
                <a:solidFill>
                  <a:srgbClr val="000000"/>
                </a:solidFill>
                <a:uFill>
                  <a:solidFill>
                    <a:srgbClr val="ffffff"/>
                  </a:solidFill>
                </a:uFill>
                <a:latin typeface="Arial Narrow"/>
                <a:ea typeface="DejaVu Sans"/>
              </a:rPr>
              <a:t>Color by correlation</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r>
              <a:rPr b="0" lang="en-US" sz="4400" spc="-1" strike="noStrike">
                <a:solidFill>
                  <a:srgbClr val="000000"/>
                </a:solidFill>
                <a:uFill>
                  <a:solidFill>
                    <a:srgbClr val="ffffff"/>
                  </a:solidFill>
                </a:uFill>
                <a:latin typeface="Arial Narrow"/>
                <a:ea typeface="DejaVu Sans"/>
              </a:rPr>
              <a:t>Gamut mapping</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r>
              <a:rPr b="0" lang="en-US" sz="4400" spc="-1" strike="noStrike">
                <a:solidFill>
                  <a:srgbClr val="000000"/>
                </a:solidFill>
                <a:uFill>
                  <a:solidFill>
                    <a:srgbClr val="ffffff"/>
                  </a:solidFill>
                </a:uFill>
                <a:latin typeface="Arial Narrow"/>
                <a:ea typeface="DejaVu Sans"/>
              </a:rPr>
              <a:t>Bayesian formulation, Neural nets, combined strategies</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r>
              <a:rPr b="0" lang="en-US" sz="4400" spc="-1" strike="noStrike">
                <a:solidFill>
                  <a:srgbClr val="000000"/>
                </a:solidFill>
                <a:uFill>
                  <a:solidFill>
                    <a:srgbClr val="ffffff"/>
                  </a:solidFill>
                </a:uFill>
                <a:latin typeface="Arial Narrow"/>
                <a:ea typeface="DejaVu Sans"/>
              </a:rPr>
              <a:t>Question: which method is used by Nao?</a:t>
            </a:r>
            <a:endParaRPr b="0" lang="en-US" sz="1800" spc="-1" strike="noStrike">
              <a:solidFill>
                <a:srgbClr val="000000"/>
              </a:solidFill>
              <a:uFill>
                <a:solidFill>
                  <a:srgbClr val="ffffff"/>
                </a:solidFill>
              </a:uFill>
              <a:latin typeface="Arial"/>
            </a:endParaRPr>
          </a:p>
        </p:txBody>
      </p:sp>
      <p:sp>
        <p:nvSpPr>
          <p:cNvPr id="253" name="CustomShape 2"/>
          <p:cNvSpPr/>
          <p:nvPr/>
        </p:nvSpPr>
        <p:spPr>
          <a:xfrm>
            <a:off x="1894680" y="196920"/>
            <a:ext cx="18871560" cy="143784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00618f"/>
                </a:solidFill>
                <a:uFill>
                  <a:solidFill>
                    <a:srgbClr val="ffffff"/>
                  </a:solidFill>
                </a:uFill>
                <a:latin typeface="Georgia"/>
                <a:ea typeface="Georgia"/>
              </a:rPr>
              <a:t>Parameters – White balance</a:t>
            </a:r>
            <a:endParaRPr b="0" lang="en-US" sz="1800" spc="-1" strike="noStrike">
              <a:solidFill>
                <a:srgbClr val="000000"/>
              </a:solidFill>
              <a:uFill>
                <a:solidFill>
                  <a:srgbClr val="ffffff"/>
                </a:solidFill>
              </a:uFill>
              <a:latin typeface="Arial"/>
            </a:endParaRPr>
          </a:p>
        </p:txBody>
      </p:sp>
      <p:sp>
        <p:nvSpPr>
          <p:cNvPr id="254" name="CustomShape 3"/>
          <p:cNvSpPr/>
          <p:nvPr/>
        </p:nvSpPr>
        <p:spPr>
          <a:xfrm>
            <a:off x="314640" y="12637800"/>
            <a:ext cx="8371800" cy="601920"/>
          </a:xfrm>
          <a:prstGeom prst="rect">
            <a:avLst/>
          </a:prstGeom>
          <a:noFill/>
          <a:ln>
            <a:noFill/>
          </a:ln>
        </p:spPr>
        <p:style>
          <a:lnRef idx="0"/>
          <a:fillRef idx="0"/>
          <a:effectRef idx="0"/>
          <a:fontRef idx="minor"/>
        </p:style>
        <p:txBody>
          <a:bodyPr lIns="90000" rIns="90000" tIns="45000" bIns="45000"/>
          <a:p>
            <a:r>
              <a:rPr b="0" lang="en-US" sz="1800" spc="-1" strike="noStrike">
                <a:solidFill>
                  <a:srgbClr val="000000"/>
                </a:solidFill>
                <a:uFill>
                  <a:solidFill>
                    <a:srgbClr val="ffffff"/>
                  </a:solidFill>
                </a:uFill>
                <a:latin typeface="Arial"/>
              </a:rPr>
              <a:t>Very good general report on white balance and algorithms: https://courses.cs.washington.edu/courses/cse467/08au/labs/l5/whiteBalance.pdf</a:t>
            </a:r>
            <a:endParaRPr b="0" lang="en-US" sz="1800" spc="-1" strike="noStrike">
              <a:solidFill>
                <a:srgbClr val="000000"/>
              </a:solidFill>
              <a:uFill>
                <a:solidFill>
                  <a:srgbClr val="ffffff"/>
                </a:solidFill>
              </a:uFill>
              <a:latin typeface="Arial"/>
            </a:endParaRPr>
          </a:p>
        </p:txBody>
      </p:sp>
      <p:pic>
        <p:nvPicPr>
          <p:cNvPr id="255" name="" descr=""/>
          <p:cNvPicPr/>
          <p:nvPr/>
        </p:nvPicPr>
        <p:blipFill>
          <a:blip r:embed="rId1"/>
          <a:srcRect l="1450" t="2557" r="0" b="0"/>
          <a:stretch/>
        </p:blipFill>
        <p:spPr>
          <a:xfrm>
            <a:off x="12618720" y="2286000"/>
            <a:ext cx="10240920" cy="3474360"/>
          </a:xfrm>
          <a:prstGeom prst="rect">
            <a:avLst/>
          </a:prstGeom>
          <a:ln>
            <a:noFill/>
          </a:ln>
        </p:spPr>
      </p:pic>
      <p:sp>
        <p:nvSpPr>
          <p:cNvPr id="256" name="Line 4"/>
          <p:cNvSpPr/>
          <p:nvPr/>
        </p:nvSpPr>
        <p:spPr>
          <a:xfrm flipV="1">
            <a:off x="5943600" y="3566160"/>
            <a:ext cx="6400800" cy="548640"/>
          </a:xfrm>
          <a:prstGeom prst="line">
            <a:avLst/>
          </a:prstGeom>
          <a:ln>
            <a:solidFill>
              <a:srgbClr val="000000"/>
            </a:solidFill>
            <a:tailEnd len="med" type="triangle" w="med"/>
          </a:ln>
        </p:spPr>
        <p:style>
          <a:lnRef idx="0"/>
          <a:fillRef idx="0"/>
          <a:effectRef idx="0"/>
          <a:fontRef idx="minor"/>
        </p:style>
      </p:sp>
    </p:spTree>
  </p:cSld>
  <p:timing>
    <p:tnLst>
      <p:par>
        <p:cTn id="65" dur="indefinite" restart="never" nodeType="tmRoot">
          <p:childTnLst>
            <p:seq>
              <p:cTn id="66"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CustomShape 1"/>
          <p:cNvSpPr/>
          <p:nvPr/>
        </p:nvSpPr>
        <p:spPr>
          <a:xfrm>
            <a:off x="1894680" y="2970360"/>
            <a:ext cx="20354040" cy="9846720"/>
          </a:xfrm>
          <a:prstGeom prst="rect">
            <a:avLst/>
          </a:prstGeom>
          <a:noFill/>
          <a:ln>
            <a:noFill/>
          </a:ln>
        </p:spPr>
        <p:style>
          <a:lnRef idx="0"/>
          <a:fillRef idx="0"/>
          <a:effectRef idx="0"/>
          <a:fontRef idx="minor"/>
        </p:style>
        <p:txBody>
          <a:bodyPr lIns="90000" rIns="90000" tIns="45000" bIns="45000"/>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Illumination estimation (constrained)</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r>
              <a:rPr b="0" lang="en-US" sz="4400" spc="-1" strike="noStrike">
                <a:solidFill>
                  <a:srgbClr val="000000"/>
                </a:solidFill>
                <a:uFill>
                  <a:solidFill>
                    <a:srgbClr val="ffffff"/>
                  </a:solidFill>
                </a:uFill>
                <a:latin typeface="Arial Narrow"/>
                <a:ea typeface="DejaVu Sans"/>
              </a:rPr>
              <a:t>Lee et. al:</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endParaRPr b="0" lang="en-US" sz="1800" spc="-1" strike="noStrike">
              <a:solidFill>
                <a:srgbClr val="000000"/>
              </a:solidFill>
              <a:uFill>
                <a:solidFill>
                  <a:srgbClr val="ffffff"/>
                </a:solidFill>
              </a:uFill>
              <a:latin typeface="Arial"/>
            </a:endParaRPr>
          </a:p>
        </p:txBody>
      </p:sp>
      <p:sp>
        <p:nvSpPr>
          <p:cNvPr id="258" name="CustomShape 2"/>
          <p:cNvSpPr/>
          <p:nvPr/>
        </p:nvSpPr>
        <p:spPr>
          <a:xfrm>
            <a:off x="1894680" y="196920"/>
            <a:ext cx="18871560" cy="143784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00618f"/>
                </a:solidFill>
                <a:uFill>
                  <a:solidFill>
                    <a:srgbClr val="ffffff"/>
                  </a:solidFill>
                </a:uFill>
                <a:latin typeface="Georgia"/>
                <a:ea typeface="Georgia"/>
              </a:rPr>
              <a:t>Parameters – Illuminant estimation</a:t>
            </a:r>
            <a:endParaRPr b="0" lang="en-US" sz="1800" spc="-1" strike="noStrike">
              <a:solidFill>
                <a:srgbClr val="000000"/>
              </a:solidFill>
              <a:uFill>
                <a:solidFill>
                  <a:srgbClr val="ffffff"/>
                </a:solidFill>
              </a:uFill>
              <a:latin typeface="Arial"/>
            </a:endParaRPr>
          </a:p>
        </p:txBody>
      </p:sp>
      <p:sp>
        <p:nvSpPr>
          <p:cNvPr id="259" name="CustomShape 3"/>
          <p:cNvSpPr/>
          <p:nvPr/>
        </p:nvSpPr>
        <p:spPr>
          <a:xfrm>
            <a:off x="22176000" y="13320000"/>
            <a:ext cx="1833840" cy="213840"/>
          </a:xfrm>
          <a:prstGeom prst="rect">
            <a:avLst/>
          </a:prstGeom>
          <a:noFill/>
          <a:ln>
            <a:noFill/>
          </a:ln>
        </p:spPr>
        <p:style>
          <a:lnRef idx="0"/>
          <a:fillRef idx="0"/>
          <a:effectRef idx="0"/>
          <a:fontRef idx="minor"/>
        </p:style>
        <p:txBody>
          <a:bodyPr lIns="90000" rIns="90000" tIns="45000" bIns="45000"/>
          <a:p>
            <a:pPr algn="r">
              <a:lnSpc>
                <a:spcPct val="100000"/>
              </a:lnSpc>
            </a:pPr>
            <a:fld id="{1E700936-9B06-47E7-A9F4-09688DA612CA}" type="slidenum">
              <a:rPr b="0" lang="en-US" sz="1800" spc="-1" strike="noStrike">
                <a:solidFill>
                  <a:srgbClr val="00618f"/>
                </a:solidFill>
                <a:uFill>
                  <a:solidFill>
                    <a:srgbClr val="ffffff"/>
                  </a:solidFill>
                </a:uFill>
                <a:latin typeface="Arial Narrow"/>
                <a:ea typeface="Georgia"/>
              </a:rPr>
              <a:t>1</a:t>
            </a:fld>
            <a:endParaRPr b="0" lang="en-US" sz="1800" spc="-1" strike="noStrike">
              <a:solidFill>
                <a:srgbClr val="000000"/>
              </a:solidFill>
              <a:uFill>
                <a:solidFill>
                  <a:srgbClr val="ffffff"/>
                </a:solidFill>
              </a:uFill>
              <a:latin typeface="Arial"/>
            </a:endParaRPr>
          </a:p>
        </p:txBody>
      </p:sp>
      <p:pic>
        <p:nvPicPr>
          <p:cNvPr id="260" name="" descr=""/>
          <p:cNvPicPr/>
          <p:nvPr/>
        </p:nvPicPr>
        <p:blipFill>
          <a:blip r:embed="rId1"/>
          <a:stretch/>
        </p:blipFill>
        <p:spPr>
          <a:xfrm>
            <a:off x="11978640" y="3408480"/>
            <a:ext cx="11521080" cy="9101880"/>
          </a:xfrm>
          <a:prstGeom prst="rect">
            <a:avLst/>
          </a:prstGeom>
          <a:ln>
            <a:noFill/>
          </a:ln>
        </p:spPr>
      </p:pic>
      <p:sp>
        <p:nvSpPr>
          <p:cNvPr id="261" name="CustomShape 4"/>
          <p:cNvSpPr/>
          <p:nvPr/>
        </p:nvSpPr>
        <p:spPr>
          <a:xfrm>
            <a:off x="14213520" y="12710160"/>
            <a:ext cx="7640280" cy="346320"/>
          </a:xfrm>
          <a:prstGeom prst="rect">
            <a:avLst/>
          </a:prstGeom>
          <a:noFill/>
          <a:ln>
            <a:noFill/>
          </a:ln>
        </p:spPr>
        <p:style>
          <a:lnRef idx="0"/>
          <a:fillRef idx="0"/>
          <a:effectRef idx="0"/>
          <a:fontRef idx="minor"/>
        </p:style>
        <p:txBody>
          <a:bodyPr lIns="90000" rIns="90000" tIns="45000" bIns="45000"/>
          <a:p>
            <a:r>
              <a:rPr b="0" lang="en-US" sz="1800" spc="-1" strike="noStrike">
                <a:solidFill>
                  <a:srgbClr val="000000"/>
                </a:solidFill>
                <a:uFill>
                  <a:solidFill>
                    <a:srgbClr val="ffffff"/>
                  </a:solidFill>
                </a:uFill>
                <a:latin typeface="Arial"/>
              </a:rPr>
              <a:t>http://www2.cmp.uea.ac.uk/Research/compvis/CGmainPhysicsBased.htm</a:t>
            </a:r>
            <a:endParaRPr b="0" lang="en-US" sz="1800" spc="-1" strike="noStrike">
              <a:solidFill>
                <a:srgbClr val="000000"/>
              </a:solidFill>
              <a:uFill>
                <a:solidFill>
                  <a:srgbClr val="ffffff"/>
                </a:solidFill>
              </a:uFill>
              <a:latin typeface="Arial"/>
            </a:endParaRPr>
          </a:p>
        </p:txBody>
      </p:sp>
      <p:pic>
        <p:nvPicPr>
          <p:cNvPr id="262" name="" descr=""/>
          <p:cNvPicPr/>
          <p:nvPr/>
        </p:nvPicPr>
        <p:blipFill>
          <a:blip r:embed="rId2"/>
          <a:stretch/>
        </p:blipFill>
        <p:spPr>
          <a:xfrm>
            <a:off x="1127520" y="7223760"/>
            <a:ext cx="10302120" cy="5303160"/>
          </a:xfrm>
          <a:prstGeom prst="rect">
            <a:avLst/>
          </a:prstGeom>
          <a:ln>
            <a:noFill/>
          </a:ln>
        </p:spPr>
      </p:pic>
      <p:sp>
        <p:nvSpPr>
          <p:cNvPr id="263" name="CustomShape 5"/>
          <p:cNvSpPr/>
          <p:nvPr/>
        </p:nvSpPr>
        <p:spPr>
          <a:xfrm>
            <a:off x="1737360" y="6035040"/>
            <a:ext cx="12585600" cy="1150920"/>
          </a:xfrm>
          <a:prstGeom prst="rect">
            <a:avLst/>
          </a:prstGeom>
          <a:noFill/>
          <a:ln>
            <a:noFill/>
          </a:ln>
        </p:spPr>
        <p:style>
          <a:lnRef idx="0"/>
          <a:fillRef idx="0"/>
          <a:effectRef idx="0"/>
          <a:fontRef idx="minor"/>
        </p:style>
        <p:txBody>
          <a:bodyPr lIns="90000" rIns="90000" tIns="45000" bIns="45000"/>
          <a:p>
            <a:r>
              <a:rPr b="0" lang="en-US" sz="1800" spc="-1" strike="noStrike">
                <a:solidFill>
                  <a:srgbClr val="000000"/>
                </a:solidFill>
                <a:uFill>
                  <a:solidFill>
                    <a:srgbClr val="ffffff"/>
                  </a:solidFill>
                </a:uFill>
                <a:latin typeface="Arial"/>
              </a:rPr>
              <a:t>Hsien-Che Lee. Method for computing scene-illuminant chromaticity from specular highlights. </a:t>
            </a:r>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In Glenn E. Healey and Steven A. Shafer and Lawrence B. Wolff, editor, Color, pages 340-347. </a:t>
            </a:r>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Jones and Bartlett, Boston, 1992.</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p:txBody>
      </p:sp>
    </p:spTree>
  </p:cSld>
  <p:timing>
    <p:tnLst>
      <p:par>
        <p:cTn id="67" dur="indefinite" restart="never" nodeType="tmRoot">
          <p:childTnLst>
            <p:seq>
              <p:cTn id="68"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CustomShape 1"/>
          <p:cNvSpPr/>
          <p:nvPr/>
        </p:nvSpPr>
        <p:spPr>
          <a:xfrm>
            <a:off x="1894680" y="2970360"/>
            <a:ext cx="20354040" cy="9846720"/>
          </a:xfrm>
          <a:prstGeom prst="rect">
            <a:avLst/>
          </a:prstGeom>
          <a:noFill/>
          <a:ln>
            <a:noFill/>
          </a:ln>
        </p:spPr>
        <p:style>
          <a:lnRef idx="0"/>
          <a:fillRef idx="0"/>
          <a:effectRef idx="0"/>
          <a:fontRef idx="minor"/>
        </p:style>
        <p:txBody>
          <a:bodyPr lIns="90000" rIns="90000" tIns="45000" bIns="45000"/>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Illumination estimation</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endParaRPr b="0" lang="en-US" sz="1800" spc="-1" strike="noStrike">
              <a:solidFill>
                <a:srgbClr val="000000"/>
              </a:solidFill>
              <a:uFill>
                <a:solidFill>
                  <a:srgbClr val="ffffff"/>
                </a:solidFill>
              </a:uFill>
              <a:latin typeface="Arial"/>
            </a:endParaRPr>
          </a:p>
        </p:txBody>
      </p:sp>
      <p:sp>
        <p:nvSpPr>
          <p:cNvPr id="265" name="CustomShape 2"/>
          <p:cNvSpPr/>
          <p:nvPr/>
        </p:nvSpPr>
        <p:spPr>
          <a:xfrm>
            <a:off x="1894680" y="196920"/>
            <a:ext cx="18871560" cy="143784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00618f"/>
                </a:solidFill>
                <a:uFill>
                  <a:solidFill>
                    <a:srgbClr val="ffffff"/>
                  </a:solidFill>
                </a:uFill>
                <a:latin typeface="Georgia"/>
                <a:ea typeface="Georgia"/>
              </a:rPr>
              <a:t>Parameters – Illuminant estimation</a:t>
            </a:r>
            <a:endParaRPr b="0" lang="en-US" sz="1800" spc="-1" strike="noStrike">
              <a:solidFill>
                <a:srgbClr val="000000"/>
              </a:solidFill>
              <a:uFill>
                <a:solidFill>
                  <a:srgbClr val="ffffff"/>
                </a:solidFill>
              </a:uFill>
              <a:latin typeface="Arial"/>
            </a:endParaRPr>
          </a:p>
        </p:txBody>
      </p:sp>
      <p:sp>
        <p:nvSpPr>
          <p:cNvPr id="266" name="CustomShape 3"/>
          <p:cNvSpPr/>
          <p:nvPr/>
        </p:nvSpPr>
        <p:spPr>
          <a:xfrm>
            <a:off x="22176000" y="13320000"/>
            <a:ext cx="1833840" cy="213840"/>
          </a:xfrm>
          <a:prstGeom prst="rect">
            <a:avLst/>
          </a:prstGeom>
          <a:noFill/>
          <a:ln>
            <a:noFill/>
          </a:ln>
        </p:spPr>
        <p:style>
          <a:lnRef idx="0"/>
          <a:fillRef idx="0"/>
          <a:effectRef idx="0"/>
          <a:fontRef idx="minor"/>
        </p:style>
        <p:txBody>
          <a:bodyPr lIns="90000" rIns="90000" tIns="45000" bIns="45000"/>
          <a:p>
            <a:pPr algn="r">
              <a:lnSpc>
                <a:spcPct val="100000"/>
              </a:lnSpc>
            </a:pPr>
            <a:fld id="{70C23FC4-0937-4BB3-8F6B-0DEDEEA8E45F}" type="slidenum">
              <a:rPr b="0" lang="en-US" sz="1800" spc="-1" strike="noStrike">
                <a:solidFill>
                  <a:srgbClr val="00618f"/>
                </a:solidFill>
                <a:uFill>
                  <a:solidFill>
                    <a:srgbClr val="ffffff"/>
                  </a:solidFill>
                </a:uFill>
                <a:latin typeface="Arial Narrow"/>
                <a:ea typeface="Georgia"/>
              </a:rPr>
              <a:t>1</a:t>
            </a:fld>
            <a:endParaRPr b="0" lang="en-US" sz="1800" spc="-1" strike="noStrike">
              <a:solidFill>
                <a:srgbClr val="000000"/>
              </a:solidFill>
              <a:uFill>
                <a:solidFill>
                  <a:srgbClr val="ffffff"/>
                </a:solidFill>
              </a:uFill>
              <a:latin typeface="Arial"/>
            </a:endParaRPr>
          </a:p>
        </p:txBody>
      </p:sp>
      <p:pic>
        <p:nvPicPr>
          <p:cNvPr id="267" name="" descr=""/>
          <p:cNvPicPr/>
          <p:nvPr/>
        </p:nvPicPr>
        <p:blipFill>
          <a:blip r:embed="rId1"/>
          <a:srcRect l="0" t="0" r="0" b="63736"/>
          <a:stretch/>
        </p:blipFill>
        <p:spPr>
          <a:xfrm>
            <a:off x="2926080" y="4480560"/>
            <a:ext cx="19054440" cy="6909120"/>
          </a:xfrm>
          <a:prstGeom prst="rect">
            <a:avLst/>
          </a:prstGeom>
          <a:ln>
            <a:noFill/>
          </a:ln>
        </p:spPr>
      </p:pic>
    </p:spTree>
  </p:cSld>
  <p:timing>
    <p:tnLst>
      <p:par>
        <p:cTn id="69" dur="indefinite" restart="never" nodeType="tmRoot">
          <p:childTnLst>
            <p:seq>
              <p:cTn id="70"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 name="CustomShape 1"/>
          <p:cNvSpPr/>
          <p:nvPr/>
        </p:nvSpPr>
        <p:spPr>
          <a:xfrm>
            <a:off x="1894680" y="2970360"/>
            <a:ext cx="20354040" cy="9846720"/>
          </a:xfrm>
          <a:prstGeom prst="rect">
            <a:avLst/>
          </a:prstGeom>
          <a:noFill/>
          <a:ln>
            <a:noFill/>
          </a:ln>
        </p:spPr>
        <p:style>
          <a:lnRef idx="0"/>
          <a:fillRef idx="0"/>
          <a:effectRef idx="0"/>
          <a:fontRef idx="minor"/>
        </p:style>
        <p:txBody>
          <a:bodyPr lIns="90000" rIns="90000" tIns="45000" bIns="45000"/>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Nao camera hardware - meaning</a:t>
            </a:r>
            <a:endParaRPr b="0" lang="en-US" sz="1800" spc="-1" strike="noStrike">
              <a:solidFill>
                <a:srgbClr val="000000"/>
              </a:solidFill>
              <a:uFill>
                <a:solidFill>
                  <a:srgbClr val="ffffff"/>
                </a:solidFill>
              </a:uFill>
              <a:latin typeface="Arial"/>
            </a:endParaRPr>
          </a:p>
        </p:txBody>
      </p:sp>
      <p:sp>
        <p:nvSpPr>
          <p:cNvPr id="53" name="CustomShape 2"/>
          <p:cNvSpPr/>
          <p:nvPr/>
        </p:nvSpPr>
        <p:spPr>
          <a:xfrm>
            <a:off x="1894680" y="196920"/>
            <a:ext cx="18871560" cy="143784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00618f"/>
                </a:solidFill>
                <a:uFill>
                  <a:solidFill>
                    <a:srgbClr val="ffffff"/>
                  </a:solidFill>
                </a:uFill>
                <a:latin typeface="Georgia"/>
                <a:ea typeface="Georgia"/>
              </a:rPr>
              <a:t>Camera parameters &amp; effects</a:t>
            </a:r>
            <a:endParaRPr b="0" lang="en-US" sz="1800" spc="-1" strike="noStrike">
              <a:solidFill>
                <a:srgbClr val="000000"/>
              </a:solidFill>
              <a:uFill>
                <a:solidFill>
                  <a:srgbClr val="ffffff"/>
                </a:solidFill>
              </a:uFill>
              <a:latin typeface="Arial"/>
            </a:endParaRPr>
          </a:p>
        </p:txBody>
      </p:sp>
      <p:sp>
        <p:nvSpPr>
          <p:cNvPr id="54" name="CustomShape 3"/>
          <p:cNvSpPr/>
          <p:nvPr/>
        </p:nvSpPr>
        <p:spPr>
          <a:xfrm>
            <a:off x="22176000" y="13320000"/>
            <a:ext cx="1833840" cy="213840"/>
          </a:xfrm>
          <a:prstGeom prst="rect">
            <a:avLst/>
          </a:prstGeom>
          <a:noFill/>
          <a:ln>
            <a:noFill/>
          </a:ln>
        </p:spPr>
        <p:style>
          <a:lnRef idx="0"/>
          <a:fillRef idx="0"/>
          <a:effectRef idx="0"/>
          <a:fontRef idx="minor"/>
        </p:style>
        <p:txBody>
          <a:bodyPr lIns="90000" rIns="90000" tIns="45000" bIns="45000"/>
          <a:p>
            <a:pPr algn="r">
              <a:lnSpc>
                <a:spcPct val="100000"/>
              </a:lnSpc>
            </a:pPr>
            <a:fld id="{CC281498-614D-4E06-A02A-200964CDCE4F}" type="slidenum">
              <a:rPr b="0" lang="en-US" sz="1800" spc="-1" strike="noStrike">
                <a:solidFill>
                  <a:srgbClr val="00618f"/>
                </a:solidFill>
                <a:uFill>
                  <a:solidFill>
                    <a:srgbClr val="ffffff"/>
                  </a:solidFill>
                </a:uFill>
                <a:latin typeface="Arial Narrow"/>
                <a:ea typeface="Georgia"/>
              </a:rPr>
              <a:t>1</a:t>
            </a:fld>
            <a:endParaRPr b="0" lang="en-US" sz="1800" spc="-1" strike="noStrike">
              <a:solidFill>
                <a:srgbClr val="000000"/>
              </a:solidFill>
              <a:uFill>
                <a:solidFill>
                  <a:srgbClr val="ffffff"/>
                </a:solidFill>
              </a:uFill>
              <a:latin typeface="Arial"/>
            </a:endParaRPr>
          </a:p>
        </p:txBody>
      </p:sp>
      <p:graphicFrame>
        <p:nvGraphicFramePr>
          <p:cNvPr id="55" name="Table 4"/>
          <p:cNvGraphicFramePr/>
          <p:nvPr/>
        </p:nvGraphicFramePr>
        <p:xfrm>
          <a:off x="14194800" y="2714400"/>
          <a:ext cx="9721440" cy="8782920"/>
        </p:xfrm>
        <a:graphic>
          <a:graphicData uri="http://schemas.openxmlformats.org/drawingml/2006/table">
            <a:tbl>
              <a:tblPr/>
              <a:tblGrid>
                <a:gridCol w="1470240"/>
                <a:gridCol w="3882600"/>
                <a:gridCol w="4368960"/>
              </a:tblGrid>
              <a:tr h="460800">
                <a:tc>
                  <a:txBody>
                    <a:bodyPr lIns="90000" rIns="90000"/>
                    <a:p>
                      <a:r>
                        <a:rPr b="0" lang="en-US" sz="2600" spc="-1" strike="noStrike">
                          <a:solidFill>
                            <a:srgbClr val="000000"/>
                          </a:solidFill>
                          <a:uFill>
                            <a:solidFill>
                              <a:srgbClr val="ffffff"/>
                            </a:solidFill>
                          </a:uFill>
                          <a:latin typeface="Arial"/>
                        </a:rPr>
                        <a:t>Camera</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2600" spc="-1" strike="noStrike">
                          <a:solidFill>
                            <a:srgbClr val="000000"/>
                          </a:solidFill>
                          <a:uFill>
                            <a:solidFill>
                              <a:srgbClr val="ffffff"/>
                            </a:solidFill>
                          </a:uFill>
                          <a:latin typeface="Arial"/>
                        </a:rPr>
                        <a:t>Model</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2600" spc="-1" strike="noStrike">
                          <a:solidFill>
                            <a:srgbClr val="000000"/>
                          </a:solidFill>
                          <a:uFill>
                            <a:solidFill>
                              <a:srgbClr val="ffffff"/>
                            </a:solidFill>
                          </a:uFill>
                          <a:latin typeface="Arial"/>
                        </a:rPr>
                        <a:t>MT9M114</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5548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1" lang="en-US" sz="2600" spc="-1" strike="noStrike">
                          <a:solidFill>
                            <a:srgbClr val="000000"/>
                          </a:solidFill>
                          <a:uFill>
                            <a:solidFill>
                              <a:srgbClr val="ffffff"/>
                            </a:solidFill>
                          </a:uFill>
                          <a:latin typeface="Arial"/>
                        </a:rPr>
                        <a:t>Type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1" lang="en-US" sz="2600" spc="-1" strike="noStrike">
                          <a:solidFill>
                            <a:srgbClr val="000000"/>
                          </a:solidFill>
                          <a:uFill>
                            <a:solidFill>
                              <a:srgbClr val="ffffff"/>
                            </a:solidFill>
                          </a:uFill>
                          <a:latin typeface="Arial"/>
                        </a:rPr>
                        <a:t>SOC Image Sensor</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829800">
                <a:tc>
                  <a:txBody>
                    <a:bodyPr lIns="90000" rIns="90000"/>
                    <a:p>
                      <a:r>
                        <a:rPr b="0" lang="en-US" sz="2600" spc="-1" strike="noStrike">
                          <a:solidFill>
                            <a:srgbClr val="000000"/>
                          </a:solidFill>
                          <a:uFill>
                            <a:solidFill>
                              <a:srgbClr val="ffffff"/>
                            </a:solidFill>
                          </a:uFill>
                          <a:latin typeface="Arial"/>
                        </a:rPr>
                        <a:t>Imaging Array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2600" spc="-1" strike="noStrike">
                          <a:solidFill>
                            <a:srgbClr val="000000"/>
                          </a:solidFill>
                          <a:uFill>
                            <a:solidFill>
                              <a:srgbClr val="ffffff"/>
                            </a:solidFill>
                          </a:uFill>
                          <a:latin typeface="Arial"/>
                        </a:rPr>
                        <a:t>Resolution</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2600" spc="-1" strike="noStrike">
                          <a:solidFill>
                            <a:srgbClr val="000000"/>
                          </a:solidFill>
                          <a:uFill>
                            <a:solidFill>
                              <a:srgbClr val="ffffff"/>
                            </a:solidFill>
                          </a:uFill>
                          <a:latin typeface="Arial"/>
                        </a:rPr>
                        <a:t>1.22 Mp</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5548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2600" spc="-1" strike="noStrike">
                          <a:solidFill>
                            <a:srgbClr val="000000"/>
                          </a:solidFill>
                          <a:uFill>
                            <a:solidFill>
                              <a:srgbClr val="ffffff"/>
                            </a:solidFill>
                          </a:uFill>
                          <a:latin typeface="Arial"/>
                        </a:rPr>
                        <a:t>Optical format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2600" spc="-1" strike="noStrike">
                          <a:solidFill>
                            <a:srgbClr val="000000"/>
                          </a:solidFill>
                          <a:uFill>
                            <a:solidFill>
                              <a:srgbClr val="ffffff"/>
                            </a:solidFill>
                          </a:uFill>
                          <a:latin typeface="Arial"/>
                        </a:rPr>
                        <a:t>1/6 inch</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5548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2600" spc="-1" strike="noStrike">
                          <a:solidFill>
                            <a:srgbClr val="000000"/>
                          </a:solidFill>
                          <a:uFill>
                            <a:solidFill>
                              <a:srgbClr val="ffffff"/>
                            </a:solidFill>
                          </a:uFill>
                          <a:latin typeface="Arial"/>
                        </a:rPr>
                        <a:t>Active Pixels (HxV)</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2600" spc="-1" strike="noStrike">
                          <a:solidFill>
                            <a:srgbClr val="000000"/>
                          </a:solidFill>
                          <a:uFill>
                            <a:solidFill>
                              <a:srgbClr val="ffffff"/>
                            </a:solidFill>
                          </a:uFill>
                          <a:latin typeface="Arial"/>
                        </a:rPr>
                        <a:t>1288x968</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829800">
                <a:tc>
                  <a:txBody>
                    <a:bodyPr lIns="90000" rIns="90000"/>
                    <a:p>
                      <a:r>
                        <a:rPr b="0" lang="en-US" sz="2600" spc="-1" strike="noStrike">
                          <a:solidFill>
                            <a:srgbClr val="000000"/>
                          </a:solidFill>
                          <a:uFill>
                            <a:solidFill>
                              <a:srgbClr val="ffffff"/>
                            </a:solidFill>
                          </a:uFill>
                          <a:latin typeface="Arial"/>
                        </a:rPr>
                        <a:t>Sensitivity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2600" spc="-1" strike="noStrike">
                          <a:solidFill>
                            <a:srgbClr val="000000"/>
                          </a:solidFill>
                          <a:uFill>
                            <a:solidFill>
                              <a:srgbClr val="ffffff"/>
                            </a:solidFill>
                          </a:uFill>
                          <a:latin typeface="Arial"/>
                        </a:rPr>
                        <a:t>Pixel size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2600" spc="-1" strike="noStrike">
                          <a:solidFill>
                            <a:srgbClr val="000000"/>
                          </a:solidFill>
                          <a:uFill>
                            <a:solidFill>
                              <a:srgbClr val="ffffff"/>
                            </a:solidFill>
                          </a:uFill>
                          <a:latin typeface="Arial"/>
                        </a:rPr>
                        <a:t>1.9µm*1.9µm</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5548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2600" spc="-1" strike="noStrike">
                          <a:solidFill>
                            <a:srgbClr val="000000"/>
                          </a:solidFill>
                          <a:uFill>
                            <a:solidFill>
                              <a:srgbClr val="ffffff"/>
                            </a:solidFill>
                          </a:uFill>
                          <a:latin typeface="Arial"/>
                        </a:rPr>
                        <a:t>Dynamic range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2600" spc="-1" strike="noStrike">
                          <a:solidFill>
                            <a:srgbClr val="000000"/>
                          </a:solidFill>
                          <a:uFill>
                            <a:solidFill>
                              <a:srgbClr val="ffffff"/>
                            </a:solidFill>
                          </a:uFill>
                          <a:latin typeface="Arial"/>
                        </a:rPr>
                        <a:t>70 dB</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5548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2600" spc="-1" strike="noStrike">
                          <a:solidFill>
                            <a:srgbClr val="000000"/>
                          </a:solidFill>
                          <a:uFill>
                            <a:solidFill>
                              <a:srgbClr val="ffffff"/>
                            </a:solidFill>
                          </a:uFill>
                          <a:latin typeface="Arial"/>
                        </a:rPr>
                        <a:t>Signal/Noise ratio (max)</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2600" spc="-1" strike="noStrike">
                          <a:solidFill>
                            <a:srgbClr val="000000"/>
                          </a:solidFill>
                          <a:uFill>
                            <a:solidFill>
                              <a:srgbClr val="ffffff"/>
                            </a:solidFill>
                          </a:uFill>
                          <a:latin typeface="Arial"/>
                        </a:rPr>
                        <a:t>37dB</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5548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2600" spc="-1" strike="noStrike">
                          <a:solidFill>
                            <a:srgbClr val="000000"/>
                          </a:solidFill>
                          <a:uFill>
                            <a:solidFill>
                              <a:srgbClr val="ffffff"/>
                            </a:solidFill>
                          </a:uFill>
                          <a:latin typeface="Arial"/>
                        </a:rPr>
                        <a:t>Responsivity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2600" spc="-1" strike="noStrike">
                          <a:solidFill>
                            <a:srgbClr val="000000"/>
                          </a:solidFill>
                          <a:uFill>
                            <a:solidFill>
                              <a:srgbClr val="ffffff"/>
                            </a:solidFill>
                          </a:uFill>
                          <a:latin typeface="Arial"/>
                        </a:rPr>
                        <a:t>2.24V/Lux-sec (550 nm)</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55480">
                <a:tc>
                  <a:txBody>
                    <a:bodyPr lIns="90000" rIns="90000"/>
                    <a:p>
                      <a:r>
                        <a:rPr b="0" lang="en-US" sz="2600" spc="-1" strike="noStrike">
                          <a:solidFill>
                            <a:srgbClr val="000000"/>
                          </a:solidFill>
                          <a:uFill>
                            <a:solidFill>
                              <a:srgbClr val="ffffff"/>
                            </a:solidFill>
                          </a:uFill>
                          <a:latin typeface="Arial"/>
                        </a:rPr>
                        <a:t>Output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2600" spc="-1" strike="noStrike">
                          <a:solidFill>
                            <a:srgbClr val="000000"/>
                          </a:solidFill>
                          <a:uFill>
                            <a:solidFill>
                              <a:srgbClr val="ffffff"/>
                            </a:solidFill>
                          </a:uFill>
                          <a:latin typeface="Arial"/>
                        </a:rPr>
                        <a:t>Camera output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2600" spc="-1" strike="noStrike">
                          <a:solidFill>
                            <a:srgbClr val="000000"/>
                          </a:solidFill>
                          <a:uFill>
                            <a:solidFill>
                              <a:srgbClr val="ffffff"/>
                            </a:solidFill>
                          </a:uFill>
                          <a:latin typeface="Arial"/>
                        </a:rPr>
                        <a:t>1280*960@30fps</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5548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2600" spc="-1" strike="noStrike">
                          <a:solidFill>
                            <a:srgbClr val="000000"/>
                          </a:solidFill>
                          <a:uFill>
                            <a:solidFill>
                              <a:srgbClr val="ffffff"/>
                            </a:solidFill>
                          </a:uFill>
                          <a:latin typeface="Arial"/>
                        </a:rPr>
                        <a:t>Data Format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2600" spc="-1" strike="noStrike">
                          <a:solidFill>
                            <a:srgbClr val="000000"/>
                          </a:solidFill>
                          <a:uFill>
                            <a:solidFill>
                              <a:srgbClr val="ffffff"/>
                            </a:solidFill>
                          </a:uFill>
                          <a:latin typeface="Arial"/>
                        </a:rPr>
                        <a:t>(YUV422 color space)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5548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2600" spc="-1" strike="noStrike">
                          <a:solidFill>
                            <a:srgbClr val="000000"/>
                          </a:solidFill>
                          <a:uFill>
                            <a:solidFill>
                              <a:srgbClr val="ffffff"/>
                            </a:solidFill>
                          </a:uFill>
                          <a:latin typeface="Arial"/>
                        </a:rPr>
                        <a:t>Shutter type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2600" spc="-1" strike="noStrike">
                          <a:solidFill>
                            <a:srgbClr val="000000"/>
                          </a:solidFill>
                          <a:uFill>
                            <a:solidFill>
                              <a:srgbClr val="ffffff"/>
                            </a:solidFill>
                          </a:uFill>
                          <a:latin typeface="Arial"/>
                        </a:rPr>
                        <a:t>Electronic Rolling shutter</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55480">
                <a:tc>
                  <a:txBody>
                    <a:bodyPr lIns="90000" rIns="90000"/>
                    <a:p>
                      <a:r>
                        <a:rPr b="0" lang="en-US" sz="2600" spc="-1" strike="noStrike">
                          <a:solidFill>
                            <a:srgbClr val="000000"/>
                          </a:solidFill>
                          <a:uFill>
                            <a:solidFill>
                              <a:srgbClr val="ffffff"/>
                            </a:solidFill>
                          </a:uFill>
                          <a:latin typeface="Arial"/>
                        </a:rPr>
                        <a:t>View</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2600" spc="-1" strike="noStrike">
                          <a:solidFill>
                            <a:srgbClr val="000000"/>
                          </a:solidFill>
                          <a:uFill>
                            <a:solidFill>
                              <a:srgbClr val="ffffff"/>
                            </a:solidFill>
                          </a:uFill>
                          <a:latin typeface="Arial"/>
                        </a:rPr>
                        <a:t>Field of view</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2600" spc="-1" strike="noStrike">
                          <a:solidFill>
                            <a:srgbClr val="000000"/>
                          </a:solidFill>
                          <a:uFill>
                            <a:solidFill>
                              <a:srgbClr val="ffffff"/>
                            </a:solidFill>
                          </a:uFill>
                          <a:latin typeface="Arial"/>
                        </a:rPr>
                        <a:t>72.6°DFOV </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5548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2600" spc="-1" strike="noStrike">
                          <a:solidFill>
                            <a:srgbClr val="000000"/>
                          </a:solidFill>
                          <a:uFill>
                            <a:solidFill>
                              <a:srgbClr val="ffffff"/>
                            </a:solidFill>
                          </a:uFill>
                          <a:latin typeface="Arial"/>
                        </a:rPr>
                        <a:t>Focus range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2600" spc="-1" strike="noStrike">
                          <a:solidFill>
                            <a:srgbClr val="000000"/>
                          </a:solidFill>
                          <a:uFill>
                            <a:solidFill>
                              <a:srgbClr val="ffffff"/>
                            </a:solidFill>
                          </a:uFill>
                          <a:latin typeface="Arial"/>
                        </a:rPr>
                        <a:t>30cm ~ infinity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5224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2600" spc="-1" strike="noStrike">
                          <a:solidFill>
                            <a:srgbClr val="000000"/>
                          </a:solidFill>
                          <a:uFill>
                            <a:solidFill>
                              <a:srgbClr val="ffffff"/>
                            </a:solidFill>
                          </a:uFill>
                          <a:latin typeface="Arial"/>
                        </a:rPr>
                        <a:t>Focus type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2600" spc="-1" strike="noStrike">
                          <a:solidFill>
                            <a:srgbClr val="000000"/>
                          </a:solidFill>
                          <a:uFill>
                            <a:solidFill>
                              <a:srgbClr val="ffffff"/>
                            </a:solidFill>
                          </a:uFill>
                          <a:latin typeface="Arial"/>
                        </a:rPr>
                        <a:t>Fixed focus</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bl>
          </a:graphicData>
        </a:graphic>
      </p:graphicFrame>
      <p:sp>
        <p:nvSpPr>
          <p:cNvPr id="56" name="CustomShape 5"/>
          <p:cNvSpPr/>
          <p:nvPr/>
        </p:nvSpPr>
        <p:spPr>
          <a:xfrm>
            <a:off x="15631920" y="1811880"/>
            <a:ext cx="180360" cy="232200"/>
          </a:xfrm>
          <a:prstGeom prst="rect">
            <a:avLst/>
          </a:prstGeom>
          <a:noFill/>
          <a:ln>
            <a:noFill/>
          </a:ln>
        </p:spPr>
        <p:style>
          <a:lnRef idx="0"/>
          <a:fillRef idx="0"/>
          <a:effectRef idx="0"/>
          <a:fontRef idx="minor"/>
        </p:style>
      </p:sp>
      <p:pic>
        <p:nvPicPr>
          <p:cNvPr id="57" name="" descr=""/>
          <p:cNvPicPr/>
          <p:nvPr/>
        </p:nvPicPr>
        <p:blipFill>
          <a:blip r:embed="rId1"/>
          <a:stretch/>
        </p:blipFill>
        <p:spPr>
          <a:xfrm>
            <a:off x="365760" y="4336200"/>
            <a:ext cx="13401360" cy="7824960"/>
          </a:xfrm>
          <a:prstGeom prst="rect">
            <a:avLst/>
          </a:prstGeom>
          <a:ln>
            <a:noFill/>
          </a:ln>
        </p:spPr>
      </p:pic>
      <p:sp>
        <p:nvSpPr>
          <p:cNvPr id="58" name="CustomShape 6"/>
          <p:cNvSpPr/>
          <p:nvPr/>
        </p:nvSpPr>
        <p:spPr>
          <a:xfrm>
            <a:off x="457200" y="12710160"/>
            <a:ext cx="6766200" cy="345960"/>
          </a:xfrm>
          <a:prstGeom prst="rect">
            <a:avLst/>
          </a:prstGeom>
          <a:noFill/>
          <a:ln>
            <a:noFill/>
          </a:ln>
        </p:spPr>
        <p:style>
          <a:lnRef idx="0"/>
          <a:fillRef idx="0"/>
          <a:effectRef idx="0"/>
          <a:fontRef idx="minor"/>
        </p:style>
        <p:txBody>
          <a:bodyPr lIns="90000" rIns="90000" tIns="45000" bIns="45000"/>
          <a:p>
            <a:r>
              <a:rPr b="0" lang="en-US" sz="1800" spc="-1" strike="noStrike">
                <a:solidFill>
                  <a:srgbClr val="000000"/>
                </a:solidFill>
                <a:uFill>
                  <a:solidFill>
                    <a:srgbClr val="ffffff"/>
                  </a:solidFill>
                </a:uFill>
                <a:latin typeface="Arial"/>
              </a:rPr>
              <a:t>http://www.onsemi.com/pub_link/Collateral/MT9M114-D.PDF</a:t>
            </a:r>
            <a:endParaRPr b="0" lang="en-US" sz="1800" spc="-1" strike="noStrike">
              <a:solidFill>
                <a:srgbClr val="000000"/>
              </a:solidFill>
              <a:uFill>
                <a:solidFill>
                  <a:srgbClr val="ffffff"/>
                </a:solidFill>
              </a:uFill>
              <a:latin typeface="Arial"/>
            </a:endParaRPr>
          </a:p>
        </p:txBody>
      </p:sp>
      <p:sp>
        <p:nvSpPr>
          <p:cNvPr id="59" name="Line 7"/>
          <p:cNvSpPr/>
          <p:nvPr/>
        </p:nvSpPr>
        <p:spPr>
          <a:xfrm flipH="1">
            <a:off x="12893040" y="3474720"/>
            <a:ext cx="1188720" cy="1005840"/>
          </a:xfrm>
          <a:prstGeom prst="line">
            <a:avLst/>
          </a:prstGeom>
          <a:ln>
            <a:solidFill>
              <a:srgbClr val="000000"/>
            </a:solidFill>
            <a:tailEnd len="med" type="triangle" w="med"/>
          </a:ln>
        </p:spPr>
        <p:style>
          <a:lnRef idx="0"/>
          <a:fillRef idx="0"/>
          <a:effectRef idx="0"/>
          <a:fontRef idx="minor"/>
        </p:style>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 name="CustomShape 1"/>
          <p:cNvSpPr/>
          <p:nvPr/>
        </p:nvSpPr>
        <p:spPr>
          <a:xfrm>
            <a:off x="1894680" y="2970360"/>
            <a:ext cx="20354040" cy="9846720"/>
          </a:xfrm>
          <a:prstGeom prst="rect">
            <a:avLst/>
          </a:prstGeom>
          <a:noFill/>
          <a:ln>
            <a:noFill/>
          </a:ln>
        </p:spPr>
        <p:style>
          <a:lnRef idx="0"/>
          <a:fillRef idx="0"/>
          <a:effectRef idx="0"/>
          <a:fontRef idx="minor"/>
        </p:style>
        <p:txBody>
          <a:bodyPr lIns="90000" rIns="90000" tIns="45000" bIns="45000"/>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Nao camera hardware - meaning</a:t>
            </a:r>
            <a:endParaRPr b="0" lang="en-US" sz="1800" spc="-1" strike="noStrike">
              <a:solidFill>
                <a:srgbClr val="000000"/>
              </a:solidFill>
              <a:uFill>
                <a:solidFill>
                  <a:srgbClr val="ffffff"/>
                </a:solidFill>
              </a:uFill>
              <a:latin typeface="Arial"/>
            </a:endParaRPr>
          </a:p>
        </p:txBody>
      </p:sp>
      <p:sp>
        <p:nvSpPr>
          <p:cNvPr id="61" name="CustomShape 2"/>
          <p:cNvSpPr/>
          <p:nvPr/>
        </p:nvSpPr>
        <p:spPr>
          <a:xfrm>
            <a:off x="1894680" y="196920"/>
            <a:ext cx="18871560" cy="143784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00618f"/>
                </a:solidFill>
                <a:uFill>
                  <a:solidFill>
                    <a:srgbClr val="ffffff"/>
                  </a:solidFill>
                </a:uFill>
                <a:latin typeface="Georgia"/>
                <a:ea typeface="Georgia"/>
              </a:rPr>
              <a:t>Camera parameters &amp; effects</a:t>
            </a:r>
            <a:endParaRPr b="0" lang="en-US" sz="1800" spc="-1" strike="noStrike">
              <a:solidFill>
                <a:srgbClr val="000000"/>
              </a:solidFill>
              <a:uFill>
                <a:solidFill>
                  <a:srgbClr val="ffffff"/>
                </a:solidFill>
              </a:uFill>
              <a:latin typeface="Arial"/>
            </a:endParaRPr>
          </a:p>
        </p:txBody>
      </p:sp>
      <p:sp>
        <p:nvSpPr>
          <p:cNvPr id="62" name="CustomShape 3"/>
          <p:cNvSpPr/>
          <p:nvPr/>
        </p:nvSpPr>
        <p:spPr>
          <a:xfrm>
            <a:off x="22176000" y="13320000"/>
            <a:ext cx="1833840" cy="213840"/>
          </a:xfrm>
          <a:prstGeom prst="rect">
            <a:avLst/>
          </a:prstGeom>
          <a:noFill/>
          <a:ln>
            <a:noFill/>
          </a:ln>
        </p:spPr>
        <p:style>
          <a:lnRef idx="0"/>
          <a:fillRef idx="0"/>
          <a:effectRef idx="0"/>
          <a:fontRef idx="minor"/>
        </p:style>
        <p:txBody>
          <a:bodyPr lIns="90000" rIns="90000" tIns="45000" bIns="45000"/>
          <a:p>
            <a:pPr algn="r">
              <a:lnSpc>
                <a:spcPct val="100000"/>
              </a:lnSpc>
            </a:pPr>
            <a:fld id="{F2677453-5DE1-40B0-8246-933BF3D04BBE}" type="slidenum">
              <a:rPr b="0" lang="en-US" sz="1800" spc="-1" strike="noStrike">
                <a:solidFill>
                  <a:srgbClr val="00618f"/>
                </a:solidFill>
                <a:uFill>
                  <a:solidFill>
                    <a:srgbClr val="ffffff"/>
                  </a:solidFill>
                </a:uFill>
                <a:latin typeface="Arial Narrow"/>
                <a:ea typeface="Georgia"/>
              </a:rPr>
              <a:t>1</a:t>
            </a:fld>
            <a:endParaRPr b="0" lang="en-US" sz="1800" spc="-1" strike="noStrike">
              <a:solidFill>
                <a:srgbClr val="000000"/>
              </a:solidFill>
              <a:uFill>
                <a:solidFill>
                  <a:srgbClr val="ffffff"/>
                </a:solidFill>
              </a:uFill>
              <a:latin typeface="Arial"/>
            </a:endParaRPr>
          </a:p>
        </p:txBody>
      </p:sp>
      <p:graphicFrame>
        <p:nvGraphicFramePr>
          <p:cNvPr id="63" name="Table 4"/>
          <p:cNvGraphicFramePr/>
          <p:nvPr/>
        </p:nvGraphicFramePr>
        <p:xfrm>
          <a:off x="14194800" y="2714400"/>
          <a:ext cx="9721440" cy="8782920"/>
        </p:xfrm>
        <a:graphic>
          <a:graphicData uri="http://schemas.openxmlformats.org/drawingml/2006/table">
            <a:tbl>
              <a:tblPr/>
              <a:tblGrid>
                <a:gridCol w="1470240"/>
                <a:gridCol w="3882600"/>
                <a:gridCol w="4368960"/>
              </a:tblGrid>
              <a:tr h="460800">
                <a:tc>
                  <a:txBody>
                    <a:bodyPr lIns="90000" rIns="90000"/>
                    <a:p>
                      <a:r>
                        <a:rPr b="0" lang="en-US" sz="2600" spc="-1" strike="noStrike">
                          <a:solidFill>
                            <a:srgbClr val="000000"/>
                          </a:solidFill>
                          <a:uFill>
                            <a:solidFill>
                              <a:srgbClr val="ffffff"/>
                            </a:solidFill>
                          </a:uFill>
                          <a:latin typeface="Arial"/>
                        </a:rPr>
                        <a:t>Camera</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2600" spc="-1" strike="noStrike">
                          <a:solidFill>
                            <a:srgbClr val="000000"/>
                          </a:solidFill>
                          <a:uFill>
                            <a:solidFill>
                              <a:srgbClr val="ffffff"/>
                            </a:solidFill>
                          </a:uFill>
                          <a:latin typeface="Arial"/>
                        </a:rPr>
                        <a:t>Model</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2600" spc="-1" strike="noStrike">
                          <a:solidFill>
                            <a:srgbClr val="000000"/>
                          </a:solidFill>
                          <a:uFill>
                            <a:solidFill>
                              <a:srgbClr val="ffffff"/>
                            </a:solidFill>
                          </a:uFill>
                          <a:latin typeface="Arial"/>
                        </a:rPr>
                        <a:t>MT9M114</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5548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2600" spc="-1" strike="noStrike">
                          <a:solidFill>
                            <a:srgbClr val="000000"/>
                          </a:solidFill>
                          <a:uFill>
                            <a:solidFill>
                              <a:srgbClr val="ffffff"/>
                            </a:solidFill>
                          </a:uFill>
                          <a:latin typeface="Arial"/>
                        </a:rPr>
                        <a:t>Type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2600" spc="-1" strike="noStrike">
                          <a:solidFill>
                            <a:srgbClr val="000000"/>
                          </a:solidFill>
                          <a:uFill>
                            <a:solidFill>
                              <a:srgbClr val="ffffff"/>
                            </a:solidFill>
                          </a:uFill>
                          <a:latin typeface="Arial"/>
                        </a:rPr>
                        <a:t>SOC Image Sensor</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829800">
                <a:tc>
                  <a:txBody>
                    <a:bodyPr lIns="90000" rIns="90000"/>
                    <a:p>
                      <a:r>
                        <a:rPr b="1" lang="en-US" sz="2600" spc="-1" strike="noStrike">
                          <a:solidFill>
                            <a:srgbClr val="000000"/>
                          </a:solidFill>
                          <a:uFill>
                            <a:solidFill>
                              <a:srgbClr val="ffffff"/>
                            </a:solidFill>
                          </a:uFill>
                          <a:latin typeface="Arial"/>
                        </a:rPr>
                        <a:t>Imaging Array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1" lang="en-US" sz="2600" spc="-1" strike="noStrike">
                          <a:solidFill>
                            <a:srgbClr val="000000"/>
                          </a:solidFill>
                          <a:uFill>
                            <a:solidFill>
                              <a:srgbClr val="ffffff"/>
                            </a:solidFill>
                          </a:uFill>
                          <a:latin typeface="Arial"/>
                        </a:rPr>
                        <a:t>Resolution</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1" lang="en-US" sz="2600" spc="-1" strike="noStrike">
                          <a:solidFill>
                            <a:srgbClr val="000000"/>
                          </a:solidFill>
                          <a:uFill>
                            <a:solidFill>
                              <a:srgbClr val="ffffff"/>
                            </a:solidFill>
                          </a:uFill>
                          <a:latin typeface="Arial"/>
                        </a:rPr>
                        <a:t>1.22 Mp</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5548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1" lang="en-US" sz="2600" spc="-1" strike="noStrike">
                          <a:solidFill>
                            <a:srgbClr val="000000"/>
                          </a:solidFill>
                          <a:uFill>
                            <a:solidFill>
                              <a:srgbClr val="ffffff"/>
                            </a:solidFill>
                          </a:uFill>
                          <a:latin typeface="Arial"/>
                        </a:rPr>
                        <a:t>Optical format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1" lang="en-US" sz="2600" spc="-1" strike="noStrike">
                          <a:solidFill>
                            <a:srgbClr val="000000"/>
                          </a:solidFill>
                          <a:uFill>
                            <a:solidFill>
                              <a:srgbClr val="ffffff"/>
                            </a:solidFill>
                          </a:uFill>
                          <a:latin typeface="Arial"/>
                        </a:rPr>
                        <a:t>1/6 inch</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5548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1" lang="en-US" sz="2600" spc="-1" strike="noStrike">
                          <a:solidFill>
                            <a:srgbClr val="000000"/>
                          </a:solidFill>
                          <a:uFill>
                            <a:solidFill>
                              <a:srgbClr val="ffffff"/>
                            </a:solidFill>
                          </a:uFill>
                          <a:latin typeface="Arial"/>
                        </a:rPr>
                        <a:t>Active Pixels (HxV)</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1" lang="en-US" sz="2600" spc="-1" strike="noStrike">
                          <a:solidFill>
                            <a:srgbClr val="000000"/>
                          </a:solidFill>
                          <a:uFill>
                            <a:solidFill>
                              <a:srgbClr val="ffffff"/>
                            </a:solidFill>
                          </a:uFill>
                          <a:latin typeface="Arial"/>
                        </a:rPr>
                        <a:t>1288x968</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829800">
                <a:tc>
                  <a:txBody>
                    <a:bodyPr lIns="90000" rIns="90000"/>
                    <a:p>
                      <a:r>
                        <a:rPr b="0" lang="en-US" sz="2600" spc="-1" strike="noStrike">
                          <a:solidFill>
                            <a:srgbClr val="000000"/>
                          </a:solidFill>
                          <a:uFill>
                            <a:solidFill>
                              <a:srgbClr val="ffffff"/>
                            </a:solidFill>
                          </a:uFill>
                          <a:latin typeface="Arial"/>
                        </a:rPr>
                        <a:t>Sensitivity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2600" spc="-1" strike="noStrike">
                          <a:solidFill>
                            <a:srgbClr val="000000"/>
                          </a:solidFill>
                          <a:uFill>
                            <a:solidFill>
                              <a:srgbClr val="ffffff"/>
                            </a:solidFill>
                          </a:uFill>
                          <a:latin typeface="Arial"/>
                        </a:rPr>
                        <a:t>Pixel size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2600" spc="-1" strike="noStrike">
                          <a:solidFill>
                            <a:srgbClr val="000000"/>
                          </a:solidFill>
                          <a:uFill>
                            <a:solidFill>
                              <a:srgbClr val="ffffff"/>
                            </a:solidFill>
                          </a:uFill>
                          <a:latin typeface="Arial"/>
                        </a:rPr>
                        <a:t>1.9µm*1.9µm</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5548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2600" spc="-1" strike="noStrike">
                          <a:solidFill>
                            <a:srgbClr val="000000"/>
                          </a:solidFill>
                          <a:uFill>
                            <a:solidFill>
                              <a:srgbClr val="ffffff"/>
                            </a:solidFill>
                          </a:uFill>
                          <a:latin typeface="Arial"/>
                        </a:rPr>
                        <a:t>Dynamic range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2600" spc="-1" strike="noStrike">
                          <a:solidFill>
                            <a:srgbClr val="000000"/>
                          </a:solidFill>
                          <a:uFill>
                            <a:solidFill>
                              <a:srgbClr val="ffffff"/>
                            </a:solidFill>
                          </a:uFill>
                          <a:latin typeface="Arial"/>
                        </a:rPr>
                        <a:t>70 dB</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5548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2600" spc="-1" strike="noStrike">
                          <a:solidFill>
                            <a:srgbClr val="000000"/>
                          </a:solidFill>
                          <a:uFill>
                            <a:solidFill>
                              <a:srgbClr val="ffffff"/>
                            </a:solidFill>
                          </a:uFill>
                          <a:latin typeface="Arial"/>
                        </a:rPr>
                        <a:t>Signal/Noise ratio (max)</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2600" spc="-1" strike="noStrike">
                          <a:solidFill>
                            <a:srgbClr val="000000"/>
                          </a:solidFill>
                          <a:uFill>
                            <a:solidFill>
                              <a:srgbClr val="ffffff"/>
                            </a:solidFill>
                          </a:uFill>
                          <a:latin typeface="Arial"/>
                        </a:rPr>
                        <a:t>37dB</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5548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2600" spc="-1" strike="noStrike">
                          <a:solidFill>
                            <a:srgbClr val="000000"/>
                          </a:solidFill>
                          <a:uFill>
                            <a:solidFill>
                              <a:srgbClr val="ffffff"/>
                            </a:solidFill>
                          </a:uFill>
                          <a:latin typeface="Arial"/>
                        </a:rPr>
                        <a:t>Responsivity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2600" spc="-1" strike="noStrike">
                          <a:solidFill>
                            <a:srgbClr val="000000"/>
                          </a:solidFill>
                          <a:uFill>
                            <a:solidFill>
                              <a:srgbClr val="ffffff"/>
                            </a:solidFill>
                          </a:uFill>
                          <a:latin typeface="Arial"/>
                        </a:rPr>
                        <a:t>2.24V/Lux-sec (550 nm)</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55480">
                <a:tc>
                  <a:txBody>
                    <a:bodyPr lIns="90000" rIns="90000"/>
                    <a:p>
                      <a:r>
                        <a:rPr b="0" lang="en-US" sz="2600" spc="-1" strike="noStrike">
                          <a:solidFill>
                            <a:srgbClr val="000000"/>
                          </a:solidFill>
                          <a:uFill>
                            <a:solidFill>
                              <a:srgbClr val="ffffff"/>
                            </a:solidFill>
                          </a:uFill>
                          <a:latin typeface="Arial"/>
                        </a:rPr>
                        <a:t>Output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2600" spc="-1" strike="noStrike">
                          <a:solidFill>
                            <a:srgbClr val="000000"/>
                          </a:solidFill>
                          <a:uFill>
                            <a:solidFill>
                              <a:srgbClr val="ffffff"/>
                            </a:solidFill>
                          </a:uFill>
                          <a:latin typeface="Arial"/>
                        </a:rPr>
                        <a:t>Camera output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2600" spc="-1" strike="noStrike">
                          <a:solidFill>
                            <a:srgbClr val="000000"/>
                          </a:solidFill>
                          <a:uFill>
                            <a:solidFill>
                              <a:srgbClr val="ffffff"/>
                            </a:solidFill>
                          </a:uFill>
                          <a:latin typeface="Arial"/>
                        </a:rPr>
                        <a:t>1280*960@30fps</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5548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2600" spc="-1" strike="noStrike">
                          <a:solidFill>
                            <a:srgbClr val="000000"/>
                          </a:solidFill>
                          <a:uFill>
                            <a:solidFill>
                              <a:srgbClr val="ffffff"/>
                            </a:solidFill>
                          </a:uFill>
                          <a:latin typeface="Arial"/>
                        </a:rPr>
                        <a:t>Data Format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2600" spc="-1" strike="noStrike">
                          <a:solidFill>
                            <a:srgbClr val="000000"/>
                          </a:solidFill>
                          <a:uFill>
                            <a:solidFill>
                              <a:srgbClr val="ffffff"/>
                            </a:solidFill>
                          </a:uFill>
                          <a:latin typeface="Arial"/>
                        </a:rPr>
                        <a:t>(YUV422 color space)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5548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2600" spc="-1" strike="noStrike">
                          <a:solidFill>
                            <a:srgbClr val="000000"/>
                          </a:solidFill>
                          <a:uFill>
                            <a:solidFill>
                              <a:srgbClr val="ffffff"/>
                            </a:solidFill>
                          </a:uFill>
                          <a:latin typeface="Arial"/>
                        </a:rPr>
                        <a:t>Shutter type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2600" spc="-1" strike="noStrike">
                          <a:solidFill>
                            <a:srgbClr val="000000"/>
                          </a:solidFill>
                          <a:uFill>
                            <a:solidFill>
                              <a:srgbClr val="ffffff"/>
                            </a:solidFill>
                          </a:uFill>
                          <a:latin typeface="Arial"/>
                        </a:rPr>
                        <a:t>Electronic Rolling shutter</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55480">
                <a:tc>
                  <a:txBody>
                    <a:bodyPr lIns="90000" rIns="90000"/>
                    <a:p>
                      <a:r>
                        <a:rPr b="0" lang="en-US" sz="2600" spc="-1" strike="noStrike">
                          <a:solidFill>
                            <a:srgbClr val="000000"/>
                          </a:solidFill>
                          <a:uFill>
                            <a:solidFill>
                              <a:srgbClr val="ffffff"/>
                            </a:solidFill>
                          </a:uFill>
                          <a:latin typeface="Arial"/>
                        </a:rPr>
                        <a:t>View</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2600" spc="-1" strike="noStrike">
                          <a:solidFill>
                            <a:srgbClr val="000000"/>
                          </a:solidFill>
                          <a:uFill>
                            <a:solidFill>
                              <a:srgbClr val="ffffff"/>
                            </a:solidFill>
                          </a:uFill>
                          <a:latin typeface="Arial"/>
                        </a:rPr>
                        <a:t>Field of view</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2600" spc="-1" strike="noStrike">
                          <a:solidFill>
                            <a:srgbClr val="000000"/>
                          </a:solidFill>
                          <a:uFill>
                            <a:solidFill>
                              <a:srgbClr val="ffffff"/>
                            </a:solidFill>
                          </a:uFill>
                          <a:latin typeface="Arial"/>
                        </a:rPr>
                        <a:t>72.6°DFOV </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5548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2600" spc="-1" strike="noStrike">
                          <a:solidFill>
                            <a:srgbClr val="000000"/>
                          </a:solidFill>
                          <a:uFill>
                            <a:solidFill>
                              <a:srgbClr val="ffffff"/>
                            </a:solidFill>
                          </a:uFill>
                          <a:latin typeface="Arial"/>
                        </a:rPr>
                        <a:t>Focus range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2600" spc="-1" strike="noStrike">
                          <a:solidFill>
                            <a:srgbClr val="000000"/>
                          </a:solidFill>
                          <a:uFill>
                            <a:solidFill>
                              <a:srgbClr val="ffffff"/>
                            </a:solidFill>
                          </a:uFill>
                          <a:latin typeface="Arial"/>
                        </a:rPr>
                        <a:t>30cm ~ infinity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5224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2600" spc="-1" strike="noStrike">
                          <a:solidFill>
                            <a:srgbClr val="000000"/>
                          </a:solidFill>
                          <a:uFill>
                            <a:solidFill>
                              <a:srgbClr val="ffffff"/>
                            </a:solidFill>
                          </a:uFill>
                          <a:latin typeface="Arial"/>
                        </a:rPr>
                        <a:t>Focus type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2600" spc="-1" strike="noStrike">
                          <a:solidFill>
                            <a:srgbClr val="000000"/>
                          </a:solidFill>
                          <a:uFill>
                            <a:solidFill>
                              <a:srgbClr val="ffffff"/>
                            </a:solidFill>
                          </a:uFill>
                          <a:latin typeface="Arial"/>
                        </a:rPr>
                        <a:t>Fixed focus</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bl>
          </a:graphicData>
        </a:graphic>
      </p:graphicFrame>
      <p:sp>
        <p:nvSpPr>
          <p:cNvPr id="64" name="CustomShape 5"/>
          <p:cNvSpPr/>
          <p:nvPr/>
        </p:nvSpPr>
        <p:spPr>
          <a:xfrm>
            <a:off x="15631920" y="1811880"/>
            <a:ext cx="180360" cy="232200"/>
          </a:xfrm>
          <a:prstGeom prst="rect">
            <a:avLst/>
          </a:prstGeom>
          <a:noFill/>
          <a:ln>
            <a:noFill/>
          </a:ln>
        </p:spPr>
        <p:style>
          <a:lnRef idx="0"/>
          <a:fillRef idx="0"/>
          <a:effectRef idx="0"/>
          <a:fontRef idx="minor"/>
        </p:style>
      </p:sp>
      <p:sp>
        <p:nvSpPr>
          <p:cNvPr id="65" name="Line 6"/>
          <p:cNvSpPr/>
          <p:nvPr/>
        </p:nvSpPr>
        <p:spPr>
          <a:xfrm flipH="1">
            <a:off x="12070080" y="4389120"/>
            <a:ext cx="2124720" cy="640080"/>
          </a:xfrm>
          <a:prstGeom prst="line">
            <a:avLst/>
          </a:prstGeom>
          <a:ln>
            <a:solidFill>
              <a:srgbClr val="000000"/>
            </a:solidFill>
            <a:tailEnd len="med" type="triangle" w="med"/>
          </a:ln>
        </p:spPr>
        <p:style>
          <a:lnRef idx="0"/>
          <a:fillRef idx="0"/>
          <a:effectRef idx="0"/>
          <a:fontRef idx="minor"/>
        </p:style>
      </p:sp>
      <p:sp>
        <p:nvSpPr>
          <p:cNvPr id="66" name="Line 7"/>
          <p:cNvSpPr/>
          <p:nvPr/>
        </p:nvSpPr>
        <p:spPr>
          <a:xfrm flipH="1">
            <a:off x="10972800" y="5120640"/>
            <a:ext cx="3017520" cy="3200400"/>
          </a:xfrm>
          <a:prstGeom prst="line">
            <a:avLst/>
          </a:prstGeom>
          <a:ln>
            <a:solidFill>
              <a:srgbClr val="000000"/>
            </a:solidFill>
            <a:tailEnd len="med" type="triangle" w="med"/>
          </a:ln>
        </p:spPr>
        <p:style>
          <a:lnRef idx="0"/>
          <a:fillRef idx="0"/>
          <a:effectRef idx="0"/>
          <a:fontRef idx="minor"/>
        </p:style>
      </p:sp>
      <p:pic>
        <p:nvPicPr>
          <p:cNvPr id="67" name="" descr=""/>
          <p:cNvPicPr/>
          <p:nvPr/>
        </p:nvPicPr>
        <p:blipFill>
          <a:blip r:embed="rId1"/>
          <a:stretch/>
        </p:blipFill>
        <p:spPr>
          <a:xfrm>
            <a:off x="3657600" y="7612200"/>
            <a:ext cx="6674760" cy="5006160"/>
          </a:xfrm>
          <a:prstGeom prst="rect">
            <a:avLst/>
          </a:prstGeom>
          <a:ln>
            <a:noFill/>
          </a:ln>
        </p:spPr>
      </p:pic>
      <p:sp>
        <p:nvSpPr>
          <p:cNvPr id="68" name="CustomShape 8"/>
          <p:cNvSpPr/>
          <p:nvPr/>
        </p:nvSpPr>
        <p:spPr>
          <a:xfrm>
            <a:off x="4297680" y="12729240"/>
            <a:ext cx="5240160" cy="346320"/>
          </a:xfrm>
          <a:prstGeom prst="rect">
            <a:avLst/>
          </a:prstGeom>
          <a:noFill/>
          <a:ln>
            <a:noFill/>
          </a:ln>
        </p:spPr>
        <p:style>
          <a:lnRef idx="0"/>
          <a:fillRef idx="0"/>
          <a:effectRef idx="0"/>
          <a:fontRef idx="minor"/>
        </p:style>
        <p:txBody>
          <a:bodyPr lIns="90000" rIns="90000" tIns="45000" bIns="45000"/>
          <a:p>
            <a:r>
              <a:rPr b="0" lang="en-US" sz="1800" spc="-1" strike="noStrike">
                <a:solidFill>
                  <a:srgbClr val="000000"/>
                </a:solidFill>
                <a:uFill>
                  <a:solidFill>
                    <a:srgbClr val="ffffff"/>
                  </a:solidFill>
                </a:uFill>
                <a:latin typeface="Arial"/>
              </a:rPr>
              <a:t>https://en.wikipedia.org/wiki/Image_sensor_format</a:t>
            </a:r>
            <a:endParaRPr b="0" lang="en-US" sz="1800" spc="-1" strike="noStrike">
              <a:solidFill>
                <a:srgbClr val="000000"/>
              </a:solidFill>
              <a:uFill>
                <a:solidFill>
                  <a:srgbClr val="ffffff"/>
                </a:solidFill>
              </a:uFill>
              <a:latin typeface="Arial"/>
            </a:endParaRPr>
          </a:p>
        </p:txBody>
      </p:sp>
      <p:pic>
        <p:nvPicPr>
          <p:cNvPr id="69" name="" descr=""/>
          <p:cNvPicPr/>
          <p:nvPr/>
        </p:nvPicPr>
        <p:blipFill>
          <a:blip r:embed="rId2"/>
          <a:stretch/>
        </p:blipFill>
        <p:spPr>
          <a:xfrm>
            <a:off x="1894680" y="3840480"/>
            <a:ext cx="9957960" cy="2559960"/>
          </a:xfrm>
          <a:prstGeom prst="rect">
            <a:avLst/>
          </a:prstGeom>
          <a:ln>
            <a:noFill/>
          </a:ln>
        </p:spPr>
      </p:pic>
      <p:sp>
        <p:nvSpPr>
          <p:cNvPr id="70" name="CustomShape 9"/>
          <p:cNvSpPr/>
          <p:nvPr/>
        </p:nvSpPr>
        <p:spPr>
          <a:xfrm>
            <a:off x="3036600" y="6511320"/>
            <a:ext cx="7570080" cy="346320"/>
          </a:xfrm>
          <a:prstGeom prst="rect">
            <a:avLst/>
          </a:prstGeom>
          <a:noFill/>
          <a:ln>
            <a:noFill/>
          </a:ln>
        </p:spPr>
        <p:style>
          <a:lnRef idx="0"/>
          <a:fillRef idx="0"/>
          <a:effectRef idx="0"/>
          <a:fontRef idx="minor"/>
        </p:style>
        <p:txBody>
          <a:bodyPr lIns="90000" rIns="90000" tIns="45000" bIns="45000"/>
          <a:p>
            <a:r>
              <a:rPr b="0" lang="en-US" sz="1800" spc="-1" strike="noStrike">
                <a:solidFill>
                  <a:srgbClr val="000000"/>
                </a:solidFill>
                <a:uFill>
                  <a:solidFill>
                    <a:srgbClr val="ffffff"/>
                  </a:solidFill>
                </a:uFill>
                <a:latin typeface="Arial"/>
              </a:rPr>
              <a:t>https://upload.wikimedia.org/wikipedia/commons/3/32/Resolution_test.jpg</a:t>
            </a:r>
            <a:endParaRPr b="0" lang="en-US" sz="1800" spc="-1" strike="noStrike">
              <a:solidFill>
                <a:srgbClr val="000000"/>
              </a:solidFill>
              <a:uFill>
                <a:solidFill>
                  <a:srgbClr val="ffffff"/>
                </a:solidFill>
              </a:uFill>
              <a:latin typeface="Arial"/>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 name="CustomShape 1"/>
          <p:cNvSpPr/>
          <p:nvPr/>
        </p:nvSpPr>
        <p:spPr>
          <a:xfrm>
            <a:off x="1894680" y="2970360"/>
            <a:ext cx="20354040" cy="9846720"/>
          </a:xfrm>
          <a:prstGeom prst="rect">
            <a:avLst/>
          </a:prstGeom>
          <a:noFill/>
          <a:ln>
            <a:noFill/>
          </a:ln>
        </p:spPr>
        <p:style>
          <a:lnRef idx="0"/>
          <a:fillRef idx="0"/>
          <a:effectRef idx="0"/>
          <a:fontRef idx="minor"/>
        </p:style>
        <p:txBody>
          <a:bodyPr lIns="90000" rIns="90000" tIns="45000" bIns="45000"/>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Nao camera hardware – meaning</a:t>
            </a:r>
            <a:endParaRPr b="0" lang="en-US" sz="1800" spc="-1" strike="noStrike">
              <a:solidFill>
                <a:srgbClr val="000000"/>
              </a:solidFill>
              <a:uFill>
                <a:solidFill>
                  <a:srgbClr val="ffffff"/>
                </a:solidFill>
              </a:uFill>
              <a:latin typeface="Arial"/>
            </a:endParaRPr>
          </a:p>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CMOS technology:</a:t>
            </a:r>
            <a:endParaRPr b="0" lang="en-US" sz="1800" spc="-1" strike="noStrike">
              <a:solidFill>
                <a:srgbClr val="000000"/>
              </a:solidFill>
              <a:uFill>
                <a:solidFill>
                  <a:srgbClr val="ffffff"/>
                </a:solidFill>
              </a:uFill>
              <a:latin typeface="Arial"/>
            </a:endParaRPr>
          </a:p>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r>
              <a:rPr b="0" lang="en-US" sz="4400" spc="-1" strike="noStrike">
                <a:solidFill>
                  <a:srgbClr val="000000"/>
                </a:solidFill>
                <a:uFill>
                  <a:solidFill>
                    <a:srgbClr val="ffffff"/>
                  </a:solidFill>
                </a:uFill>
                <a:latin typeface="Arial Narrow"/>
                <a:ea typeface="DejaVu Sans"/>
              </a:rPr>
              <a:t>Electron-to-Voltage conversion IN PIXEL:</a:t>
            </a:r>
            <a:endParaRPr b="0" lang="en-US" sz="1800" spc="-1" strike="noStrike">
              <a:solidFill>
                <a:srgbClr val="000000"/>
              </a:solidFill>
              <a:uFill>
                <a:solidFill>
                  <a:srgbClr val="ffffff"/>
                </a:solidFill>
              </a:uFill>
              <a:latin typeface="Arial"/>
            </a:endParaRPr>
          </a:p>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Effective sensing area smaller (than CCD) </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due to other needed electronics</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Less blooming/bleeding than CCD</a:t>
            </a:r>
            <a:endParaRPr b="0" lang="en-US" sz="1800" spc="-1" strike="noStrike">
              <a:solidFill>
                <a:srgbClr val="000000"/>
              </a:solidFill>
              <a:uFill>
                <a:solidFill>
                  <a:srgbClr val="ffffff"/>
                </a:solidFill>
              </a:uFill>
              <a:latin typeface="Arial"/>
            </a:endParaRPr>
          </a:p>
        </p:txBody>
      </p:sp>
      <p:sp>
        <p:nvSpPr>
          <p:cNvPr id="72" name="CustomShape 2"/>
          <p:cNvSpPr/>
          <p:nvPr/>
        </p:nvSpPr>
        <p:spPr>
          <a:xfrm>
            <a:off x="1894680" y="196920"/>
            <a:ext cx="18871560" cy="143784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00618f"/>
                </a:solidFill>
                <a:uFill>
                  <a:solidFill>
                    <a:srgbClr val="ffffff"/>
                  </a:solidFill>
                </a:uFill>
                <a:latin typeface="Georgia"/>
                <a:ea typeface="Georgia"/>
              </a:rPr>
              <a:t>Camera parameters &amp; effects</a:t>
            </a:r>
            <a:endParaRPr b="0" lang="en-US" sz="1800" spc="-1" strike="noStrike">
              <a:solidFill>
                <a:srgbClr val="000000"/>
              </a:solidFill>
              <a:uFill>
                <a:solidFill>
                  <a:srgbClr val="ffffff"/>
                </a:solidFill>
              </a:uFill>
              <a:latin typeface="Arial"/>
            </a:endParaRPr>
          </a:p>
        </p:txBody>
      </p:sp>
      <p:sp>
        <p:nvSpPr>
          <p:cNvPr id="73" name="CustomShape 3"/>
          <p:cNvSpPr/>
          <p:nvPr/>
        </p:nvSpPr>
        <p:spPr>
          <a:xfrm>
            <a:off x="22176000" y="13320000"/>
            <a:ext cx="1833840" cy="213840"/>
          </a:xfrm>
          <a:prstGeom prst="rect">
            <a:avLst/>
          </a:prstGeom>
          <a:noFill/>
          <a:ln>
            <a:noFill/>
          </a:ln>
        </p:spPr>
        <p:style>
          <a:lnRef idx="0"/>
          <a:fillRef idx="0"/>
          <a:effectRef idx="0"/>
          <a:fontRef idx="minor"/>
        </p:style>
        <p:txBody>
          <a:bodyPr lIns="90000" rIns="90000" tIns="45000" bIns="45000"/>
          <a:p>
            <a:pPr algn="r">
              <a:lnSpc>
                <a:spcPct val="100000"/>
              </a:lnSpc>
            </a:pPr>
            <a:fld id="{C0512A23-32F2-44BE-A860-EF869016EAC6}" type="slidenum">
              <a:rPr b="0" lang="en-US" sz="1800" spc="-1" strike="noStrike">
                <a:solidFill>
                  <a:srgbClr val="00618f"/>
                </a:solidFill>
                <a:uFill>
                  <a:solidFill>
                    <a:srgbClr val="ffffff"/>
                  </a:solidFill>
                </a:uFill>
                <a:latin typeface="Arial Narrow"/>
                <a:ea typeface="Georgia"/>
              </a:rPr>
              <a:t>1</a:t>
            </a:fld>
            <a:endParaRPr b="0" lang="en-US" sz="1800" spc="-1" strike="noStrike">
              <a:solidFill>
                <a:srgbClr val="000000"/>
              </a:solidFill>
              <a:uFill>
                <a:solidFill>
                  <a:srgbClr val="ffffff"/>
                </a:solidFill>
              </a:uFill>
              <a:latin typeface="Arial"/>
            </a:endParaRPr>
          </a:p>
        </p:txBody>
      </p:sp>
      <p:graphicFrame>
        <p:nvGraphicFramePr>
          <p:cNvPr id="74" name="Table 4"/>
          <p:cNvGraphicFramePr/>
          <p:nvPr/>
        </p:nvGraphicFramePr>
        <p:xfrm>
          <a:off x="14194800" y="2714400"/>
          <a:ext cx="9721440" cy="8782920"/>
        </p:xfrm>
        <a:graphic>
          <a:graphicData uri="http://schemas.openxmlformats.org/drawingml/2006/table">
            <a:tbl>
              <a:tblPr/>
              <a:tblGrid>
                <a:gridCol w="1470240"/>
                <a:gridCol w="3882600"/>
                <a:gridCol w="4368960"/>
              </a:tblGrid>
              <a:tr h="460800">
                <a:tc>
                  <a:txBody>
                    <a:bodyPr lIns="90000" rIns="90000"/>
                    <a:p>
                      <a:r>
                        <a:rPr b="0" lang="en-US" sz="2600" spc="-1" strike="noStrike">
                          <a:solidFill>
                            <a:srgbClr val="000000"/>
                          </a:solidFill>
                          <a:uFill>
                            <a:solidFill>
                              <a:srgbClr val="ffffff"/>
                            </a:solidFill>
                          </a:uFill>
                          <a:latin typeface="Arial"/>
                        </a:rPr>
                        <a:t>Camera</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2600" spc="-1" strike="noStrike">
                          <a:solidFill>
                            <a:srgbClr val="000000"/>
                          </a:solidFill>
                          <a:uFill>
                            <a:solidFill>
                              <a:srgbClr val="ffffff"/>
                            </a:solidFill>
                          </a:uFill>
                          <a:latin typeface="Arial"/>
                        </a:rPr>
                        <a:t>Model</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2600" spc="-1" strike="noStrike">
                          <a:solidFill>
                            <a:srgbClr val="000000"/>
                          </a:solidFill>
                          <a:uFill>
                            <a:solidFill>
                              <a:srgbClr val="ffffff"/>
                            </a:solidFill>
                          </a:uFill>
                          <a:latin typeface="Arial"/>
                        </a:rPr>
                        <a:t>MT9M114</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5548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2600" spc="-1" strike="noStrike">
                          <a:solidFill>
                            <a:srgbClr val="000000"/>
                          </a:solidFill>
                          <a:uFill>
                            <a:solidFill>
                              <a:srgbClr val="ffffff"/>
                            </a:solidFill>
                          </a:uFill>
                          <a:latin typeface="Arial"/>
                        </a:rPr>
                        <a:t>Type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2600" spc="-1" strike="noStrike">
                          <a:solidFill>
                            <a:srgbClr val="000000"/>
                          </a:solidFill>
                          <a:uFill>
                            <a:solidFill>
                              <a:srgbClr val="ffffff"/>
                            </a:solidFill>
                          </a:uFill>
                          <a:latin typeface="Arial"/>
                        </a:rPr>
                        <a:t>SOC Image Sensor</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829800">
                <a:tc>
                  <a:txBody>
                    <a:bodyPr lIns="90000" rIns="90000"/>
                    <a:p>
                      <a:r>
                        <a:rPr b="0" lang="en-US" sz="2600" spc="-1" strike="noStrike">
                          <a:solidFill>
                            <a:srgbClr val="000000"/>
                          </a:solidFill>
                          <a:uFill>
                            <a:solidFill>
                              <a:srgbClr val="ffffff"/>
                            </a:solidFill>
                          </a:uFill>
                          <a:latin typeface="Arial"/>
                        </a:rPr>
                        <a:t>Imaging Array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2600" spc="-1" strike="noStrike">
                          <a:solidFill>
                            <a:srgbClr val="000000"/>
                          </a:solidFill>
                          <a:uFill>
                            <a:solidFill>
                              <a:srgbClr val="ffffff"/>
                            </a:solidFill>
                          </a:uFill>
                          <a:latin typeface="Arial"/>
                        </a:rPr>
                        <a:t>Resolution</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2600" spc="-1" strike="noStrike">
                          <a:solidFill>
                            <a:srgbClr val="000000"/>
                          </a:solidFill>
                          <a:uFill>
                            <a:solidFill>
                              <a:srgbClr val="ffffff"/>
                            </a:solidFill>
                          </a:uFill>
                          <a:latin typeface="Arial"/>
                        </a:rPr>
                        <a:t>1.22 Mp</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5548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2600" spc="-1" strike="noStrike">
                          <a:solidFill>
                            <a:srgbClr val="000000"/>
                          </a:solidFill>
                          <a:uFill>
                            <a:solidFill>
                              <a:srgbClr val="ffffff"/>
                            </a:solidFill>
                          </a:uFill>
                          <a:latin typeface="Arial"/>
                        </a:rPr>
                        <a:t>Optical format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2600" spc="-1" strike="noStrike">
                          <a:solidFill>
                            <a:srgbClr val="000000"/>
                          </a:solidFill>
                          <a:uFill>
                            <a:solidFill>
                              <a:srgbClr val="ffffff"/>
                            </a:solidFill>
                          </a:uFill>
                          <a:latin typeface="Arial"/>
                        </a:rPr>
                        <a:t>1/6 inch</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5548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2600" spc="-1" strike="noStrike">
                          <a:solidFill>
                            <a:srgbClr val="000000"/>
                          </a:solidFill>
                          <a:uFill>
                            <a:solidFill>
                              <a:srgbClr val="ffffff"/>
                            </a:solidFill>
                          </a:uFill>
                          <a:latin typeface="Arial"/>
                        </a:rPr>
                        <a:t>Active Pixels (HxV)</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2600" spc="-1" strike="noStrike">
                          <a:solidFill>
                            <a:srgbClr val="000000"/>
                          </a:solidFill>
                          <a:uFill>
                            <a:solidFill>
                              <a:srgbClr val="ffffff"/>
                            </a:solidFill>
                          </a:uFill>
                          <a:latin typeface="Arial"/>
                        </a:rPr>
                        <a:t>1288x968</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829800">
                <a:tc>
                  <a:txBody>
                    <a:bodyPr lIns="90000" rIns="90000"/>
                    <a:p>
                      <a:r>
                        <a:rPr b="1" lang="en-US" sz="2600" spc="-1" strike="noStrike">
                          <a:solidFill>
                            <a:srgbClr val="000000"/>
                          </a:solidFill>
                          <a:uFill>
                            <a:solidFill>
                              <a:srgbClr val="ffffff"/>
                            </a:solidFill>
                          </a:uFill>
                          <a:latin typeface="Arial"/>
                        </a:rPr>
                        <a:t>Sensitivity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1" lang="en-US" sz="2600" spc="-1" strike="noStrike">
                          <a:solidFill>
                            <a:srgbClr val="000000"/>
                          </a:solidFill>
                          <a:uFill>
                            <a:solidFill>
                              <a:srgbClr val="ffffff"/>
                            </a:solidFill>
                          </a:uFill>
                          <a:latin typeface="Arial"/>
                        </a:rPr>
                        <a:t>Pixel size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1" lang="en-US" sz="2600" spc="-1" strike="noStrike">
                          <a:solidFill>
                            <a:srgbClr val="000000"/>
                          </a:solidFill>
                          <a:uFill>
                            <a:solidFill>
                              <a:srgbClr val="ffffff"/>
                            </a:solidFill>
                          </a:uFill>
                          <a:latin typeface="Arial"/>
                        </a:rPr>
                        <a:t>1.9µm*1.9µm</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5548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2600" spc="-1" strike="noStrike">
                          <a:solidFill>
                            <a:srgbClr val="000000"/>
                          </a:solidFill>
                          <a:uFill>
                            <a:solidFill>
                              <a:srgbClr val="ffffff"/>
                            </a:solidFill>
                          </a:uFill>
                          <a:latin typeface="Arial"/>
                        </a:rPr>
                        <a:t>Dynamic range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2600" spc="-1" strike="noStrike">
                          <a:solidFill>
                            <a:srgbClr val="000000"/>
                          </a:solidFill>
                          <a:uFill>
                            <a:solidFill>
                              <a:srgbClr val="ffffff"/>
                            </a:solidFill>
                          </a:uFill>
                          <a:latin typeface="Arial"/>
                        </a:rPr>
                        <a:t>70 dB</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5548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2600" spc="-1" strike="noStrike">
                          <a:solidFill>
                            <a:srgbClr val="000000"/>
                          </a:solidFill>
                          <a:uFill>
                            <a:solidFill>
                              <a:srgbClr val="ffffff"/>
                            </a:solidFill>
                          </a:uFill>
                          <a:latin typeface="Arial"/>
                        </a:rPr>
                        <a:t>Signal/Noise ratio (max)</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2600" spc="-1" strike="noStrike">
                          <a:solidFill>
                            <a:srgbClr val="000000"/>
                          </a:solidFill>
                          <a:uFill>
                            <a:solidFill>
                              <a:srgbClr val="ffffff"/>
                            </a:solidFill>
                          </a:uFill>
                          <a:latin typeface="Arial"/>
                        </a:rPr>
                        <a:t>37dB</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5548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2600" spc="-1" strike="noStrike">
                          <a:solidFill>
                            <a:srgbClr val="000000"/>
                          </a:solidFill>
                          <a:uFill>
                            <a:solidFill>
                              <a:srgbClr val="ffffff"/>
                            </a:solidFill>
                          </a:uFill>
                          <a:latin typeface="Arial"/>
                        </a:rPr>
                        <a:t>Responsivity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2600" spc="-1" strike="noStrike">
                          <a:solidFill>
                            <a:srgbClr val="000000"/>
                          </a:solidFill>
                          <a:uFill>
                            <a:solidFill>
                              <a:srgbClr val="ffffff"/>
                            </a:solidFill>
                          </a:uFill>
                          <a:latin typeface="Arial"/>
                        </a:rPr>
                        <a:t>2.24V/Lux-sec (550 nm)</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55480">
                <a:tc>
                  <a:txBody>
                    <a:bodyPr lIns="90000" rIns="90000"/>
                    <a:p>
                      <a:r>
                        <a:rPr b="0" lang="en-US" sz="2600" spc="-1" strike="noStrike">
                          <a:solidFill>
                            <a:srgbClr val="000000"/>
                          </a:solidFill>
                          <a:uFill>
                            <a:solidFill>
                              <a:srgbClr val="ffffff"/>
                            </a:solidFill>
                          </a:uFill>
                          <a:latin typeface="Arial"/>
                        </a:rPr>
                        <a:t>Output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2600" spc="-1" strike="noStrike">
                          <a:solidFill>
                            <a:srgbClr val="000000"/>
                          </a:solidFill>
                          <a:uFill>
                            <a:solidFill>
                              <a:srgbClr val="ffffff"/>
                            </a:solidFill>
                          </a:uFill>
                          <a:latin typeface="Arial"/>
                        </a:rPr>
                        <a:t>Camera output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2600" spc="-1" strike="noStrike">
                          <a:solidFill>
                            <a:srgbClr val="000000"/>
                          </a:solidFill>
                          <a:uFill>
                            <a:solidFill>
                              <a:srgbClr val="ffffff"/>
                            </a:solidFill>
                          </a:uFill>
                          <a:latin typeface="Arial"/>
                        </a:rPr>
                        <a:t>1280*960@30fps</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5548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2600" spc="-1" strike="noStrike">
                          <a:solidFill>
                            <a:srgbClr val="000000"/>
                          </a:solidFill>
                          <a:uFill>
                            <a:solidFill>
                              <a:srgbClr val="ffffff"/>
                            </a:solidFill>
                          </a:uFill>
                          <a:latin typeface="Arial"/>
                        </a:rPr>
                        <a:t>Data Format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2600" spc="-1" strike="noStrike">
                          <a:solidFill>
                            <a:srgbClr val="000000"/>
                          </a:solidFill>
                          <a:uFill>
                            <a:solidFill>
                              <a:srgbClr val="ffffff"/>
                            </a:solidFill>
                          </a:uFill>
                          <a:latin typeface="Arial"/>
                        </a:rPr>
                        <a:t>(YUV422 color space)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5548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2600" spc="-1" strike="noStrike">
                          <a:solidFill>
                            <a:srgbClr val="000000"/>
                          </a:solidFill>
                          <a:uFill>
                            <a:solidFill>
                              <a:srgbClr val="ffffff"/>
                            </a:solidFill>
                          </a:uFill>
                          <a:latin typeface="Arial"/>
                        </a:rPr>
                        <a:t>Shutter type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2600" spc="-1" strike="noStrike">
                          <a:solidFill>
                            <a:srgbClr val="000000"/>
                          </a:solidFill>
                          <a:uFill>
                            <a:solidFill>
                              <a:srgbClr val="ffffff"/>
                            </a:solidFill>
                          </a:uFill>
                          <a:latin typeface="Arial"/>
                        </a:rPr>
                        <a:t>Electronic Rolling shutter</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55480">
                <a:tc>
                  <a:txBody>
                    <a:bodyPr lIns="90000" rIns="90000"/>
                    <a:p>
                      <a:r>
                        <a:rPr b="0" lang="en-US" sz="2600" spc="-1" strike="noStrike">
                          <a:solidFill>
                            <a:srgbClr val="000000"/>
                          </a:solidFill>
                          <a:uFill>
                            <a:solidFill>
                              <a:srgbClr val="ffffff"/>
                            </a:solidFill>
                          </a:uFill>
                          <a:latin typeface="Arial"/>
                        </a:rPr>
                        <a:t>View</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2600" spc="-1" strike="noStrike">
                          <a:solidFill>
                            <a:srgbClr val="000000"/>
                          </a:solidFill>
                          <a:uFill>
                            <a:solidFill>
                              <a:srgbClr val="ffffff"/>
                            </a:solidFill>
                          </a:uFill>
                          <a:latin typeface="Arial"/>
                        </a:rPr>
                        <a:t>Field of view</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2600" spc="-1" strike="noStrike">
                          <a:solidFill>
                            <a:srgbClr val="000000"/>
                          </a:solidFill>
                          <a:uFill>
                            <a:solidFill>
                              <a:srgbClr val="ffffff"/>
                            </a:solidFill>
                          </a:uFill>
                          <a:latin typeface="Arial"/>
                        </a:rPr>
                        <a:t>72.6°DFOV </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5548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2600" spc="-1" strike="noStrike">
                          <a:solidFill>
                            <a:srgbClr val="000000"/>
                          </a:solidFill>
                          <a:uFill>
                            <a:solidFill>
                              <a:srgbClr val="ffffff"/>
                            </a:solidFill>
                          </a:uFill>
                          <a:latin typeface="Arial"/>
                        </a:rPr>
                        <a:t>Focus range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2600" spc="-1" strike="noStrike">
                          <a:solidFill>
                            <a:srgbClr val="000000"/>
                          </a:solidFill>
                          <a:uFill>
                            <a:solidFill>
                              <a:srgbClr val="ffffff"/>
                            </a:solidFill>
                          </a:uFill>
                          <a:latin typeface="Arial"/>
                        </a:rPr>
                        <a:t>30cm ~ infinity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5224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2600" spc="-1" strike="noStrike">
                          <a:solidFill>
                            <a:srgbClr val="000000"/>
                          </a:solidFill>
                          <a:uFill>
                            <a:solidFill>
                              <a:srgbClr val="ffffff"/>
                            </a:solidFill>
                          </a:uFill>
                          <a:latin typeface="Arial"/>
                        </a:rPr>
                        <a:t>Focus type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2600" spc="-1" strike="noStrike">
                          <a:solidFill>
                            <a:srgbClr val="000000"/>
                          </a:solidFill>
                          <a:uFill>
                            <a:solidFill>
                              <a:srgbClr val="ffffff"/>
                            </a:solidFill>
                          </a:uFill>
                          <a:latin typeface="Arial"/>
                        </a:rPr>
                        <a:t>Fixed focus</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bl>
          </a:graphicData>
        </a:graphic>
      </p:graphicFrame>
      <p:sp>
        <p:nvSpPr>
          <p:cNvPr id="75" name="CustomShape 5"/>
          <p:cNvSpPr/>
          <p:nvPr/>
        </p:nvSpPr>
        <p:spPr>
          <a:xfrm>
            <a:off x="15631920" y="1811880"/>
            <a:ext cx="180360" cy="232200"/>
          </a:xfrm>
          <a:prstGeom prst="rect">
            <a:avLst/>
          </a:prstGeom>
          <a:noFill/>
          <a:ln>
            <a:noFill/>
          </a:ln>
        </p:spPr>
        <p:style>
          <a:lnRef idx="0"/>
          <a:fillRef idx="0"/>
          <a:effectRef idx="0"/>
          <a:fontRef idx="minor"/>
        </p:style>
      </p:sp>
      <p:sp>
        <p:nvSpPr>
          <p:cNvPr id="76" name="Line 6"/>
          <p:cNvSpPr/>
          <p:nvPr/>
        </p:nvSpPr>
        <p:spPr>
          <a:xfrm flipH="1">
            <a:off x="11430000" y="6400800"/>
            <a:ext cx="2377440" cy="365760"/>
          </a:xfrm>
          <a:prstGeom prst="line">
            <a:avLst/>
          </a:prstGeom>
          <a:ln>
            <a:solidFill>
              <a:srgbClr val="000000"/>
            </a:solidFill>
            <a:tailEnd len="med" type="triangle" w="med"/>
          </a:ln>
        </p:spPr>
        <p:style>
          <a:lnRef idx="0"/>
          <a:fillRef idx="0"/>
          <a:effectRef idx="0"/>
          <a:fontRef idx="minor"/>
        </p:style>
      </p:sp>
      <p:pic>
        <p:nvPicPr>
          <p:cNvPr id="77" name="" descr=""/>
          <p:cNvPicPr/>
          <p:nvPr/>
        </p:nvPicPr>
        <p:blipFill>
          <a:blip r:embed="rId1"/>
          <a:stretch/>
        </p:blipFill>
        <p:spPr>
          <a:xfrm>
            <a:off x="1645920" y="7223760"/>
            <a:ext cx="8979120" cy="5371200"/>
          </a:xfrm>
          <a:prstGeom prst="rect">
            <a:avLst/>
          </a:prstGeom>
          <a:ln>
            <a:noFill/>
          </a:ln>
        </p:spPr>
      </p:pic>
      <p:sp>
        <p:nvSpPr>
          <p:cNvPr id="78" name="CustomShape 7"/>
          <p:cNvSpPr/>
          <p:nvPr/>
        </p:nvSpPr>
        <p:spPr>
          <a:xfrm>
            <a:off x="3383280" y="12618720"/>
            <a:ext cx="5736960" cy="346320"/>
          </a:xfrm>
          <a:prstGeom prst="rect">
            <a:avLst/>
          </a:prstGeom>
          <a:noFill/>
          <a:ln>
            <a:noFill/>
          </a:ln>
        </p:spPr>
        <p:style>
          <a:lnRef idx="0"/>
          <a:fillRef idx="0"/>
          <a:effectRef idx="0"/>
          <a:fontRef idx="minor"/>
        </p:style>
        <p:txBody>
          <a:bodyPr lIns="90000" rIns="90000" tIns="45000" bIns="45000"/>
          <a:p>
            <a:r>
              <a:rPr b="0" lang="en-US" sz="1800" spc="-1" strike="noStrike">
                <a:solidFill>
                  <a:srgbClr val="000000"/>
                </a:solidFill>
                <a:uFill>
                  <a:solidFill>
                    <a:srgbClr val="ffffff"/>
                  </a:solidFill>
                </a:uFill>
                <a:latin typeface="Arial"/>
              </a:rPr>
              <a:t>https://www.tedpella.com/cameras_html/ccd_cmos.htm</a:t>
            </a:r>
            <a:endParaRPr b="0" lang="en-US" sz="1800" spc="-1" strike="noStrike">
              <a:solidFill>
                <a:srgbClr val="000000"/>
              </a:solidFill>
              <a:uFill>
                <a:solidFill>
                  <a:srgbClr val="ffffff"/>
                </a:solidFill>
              </a:uFill>
              <a:latin typeface="Arial"/>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CustomShape 1"/>
          <p:cNvSpPr/>
          <p:nvPr/>
        </p:nvSpPr>
        <p:spPr>
          <a:xfrm>
            <a:off x="1894680" y="2970360"/>
            <a:ext cx="20354040" cy="9846720"/>
          </a:xfrm>
          <a:prstGeom prst="rect">
            <a:avLst/>
          </a:prstGeom>
          <a:noFill/>
          <a:ln>
            <a:noFill/>
          </a:ln>
        </p:spPr>
        <p:style>
          <a:lnRef idx="0"/>
          <a:fillRef idx="0"/>
          <a:effectRef idx="0"/>
          <a:fontRef idx="minor"/>
        </p:style>
        <p:txBody>
          <a:bodyPr lIns="90000" rIns="90000" tIns="45000" bIns="45000"/>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Nao camera hardware – meaning</a:t>
            </a:r>
            <a:endParaRPr b="0" lang="en-US" sz="1800" spc="-1" strike="noStrike">
              <a:solidFill>
                <a:srgbClr val="000000"/>
              </a:solidFill>
              <a:uFill>
                <a:solidFill>
                  <a:srgbClr val="ffffff"/>
                </a:solidFill>
              </a:uFill>
              <a:latin typeface="Arial"/>
            </a:endParaRPr>
          </a:p>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Pixels – Full-well capacity</a:t>
            </a:r>
            <a:endParaRPr b="0" lang="en-US" sz="1800" spc="-1" strike="noStrike">
              <a:solidFill>
                <a:srgbClr val="000000"/>
              </a:solidFill>
              <a:uFill>
                <a:solidFill>
                  <a:srgbClr val="ffffff"/>
                </a:solidFill>
              </a:uFill>
              <a:latin typeface="Arial"/>
            </a:endParaRPr>
          </a:p>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r>
              <a:rPr b="0" lang="en-US" sz="4400" spc="-1" strike="noStrike">
                <a:solidFill>
                  <a:srgbClr val="000000"/>
                </a:solidFill>
                <a:uFill>
                  <a:solidFill>
                    <a:srgbClr val="ffffff"/>
                  </a:solidFill>
                </a:uFill>
                <a:latin typeface="Arial Narrow"/>
                <a:ea typeface="DejaVu Sans"/>
              </a:rPr>
              <a:t>Blooming artifacts &amp; oversaturation are a function</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of pixel-size</a:t>
            </a:r>
            <a:endParaRPr b="0" lang="en-US" sz="1800" spc="-1" strike="noStrike">
              <a:solidFill>
                <a:srgbClr val="000000"/>
              </a:solidFill>
              <a:uFill>
                <a:solidFill>
                  <a:srgbClr val="ffffff"/>
                </a:solidFill>
              </a:uFill>
              <a:latin typeface="Arial"/>
            </a:endParaRPr>
          </a:p>
        </p:txBody>
      </p:sp>
      <p:sp>
        <p:nvSpPr>
          <p:cNvPr id="80" name="CustomShape 2"/>
          <p:cNvSpPr/>
          <p:nvPr/>
        </p:nvSpPr>
        <p:spPr>
          <a:xfrm>
            <a:off x="1894680" y="196920"/>
            <a:ext cx="18871560" cy="143784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00618f"/>
                </a:solidFill>
                <a:uFill>
                  <a:solidFill>
                    <a:srgbClr val="ffffff"/>
                  </a:solidFill>
                </a:uFill>
                <a:latin typeface="Georgia"/>
                <a:ea typeface="Georgia"/>
              </a:rPr>
              <a:t>Camera parameters &amp; effects</a:t>
            </a:r>
            <a:endParaRPr b="0" lang="en-US" sz="1800" spc="-1" strike="noStrike">
              <a:solidFill>
                <a:srgbClr val="000000"/>
              </a:solidFill>
              <a:uFill>
                <a:solidFill>
                  <a:srgbClr val="ffffff"/>
                </a:solidFill>
              </a:uFill>
              <a:latin typeface="Arial"/>
            </a:endParaRPr>
          </a:p>
        </p:txBody>
      </p:sp>
      <p:sp>
        <p:nvSpPr>
          <p:cNvPr id="81" name="CustomShape 3"/>
          <p:cNvSpPr/>
          <p:nvPr/>
        </p:nvSpPr>
        <p:spPr>
          <a:xfrm>
            <a:off x="22176000" y="13320000"/>
            <a:ext cx="1833840" cy="213840"/>
          </a:xfrm>
          <a:prstGeom prst="rect">
            <a:avLst/>
          </a:prstGeom>
          <a:noFill/>
          <a:ln>
            <a:noFill/>
          </a:ln>
        </p:spPr>
        <p:style>
          <a:lnRef idx="0"/>
          <a:fillRef idx="0"/>
          <a:effectRef idx="0"/>
          <a:fontRef idx="minor"/>
        </p:style>
        <p:txBody>
          <a:bodyPr lIns="90000" rIns="90000" tIns="45000" bIns="45000"/>
          <a:p>
            <a:pPr algn="r">
              <a:lnSpc>
                <a:spcPct val="100000"/>
              </a:lnSpc>
            </a:pPr>
            <a:fld id="{7DF0F758-69F6-423A-8491-BDF285B32A3B}" type="slidenum">
              <a:rPr b="0" lang="en-US" sz="1800" spc="-1" strike="noStrike">
                <a:solidFill>
                  <a:srgbClr val="00618f"/>
                </a:solidFill>
                <a:uFill>
                  <a:solidFill>
                    <a:srgbClr val="ffffff"/>
                  </a:solidFill>
                </a:uFill>
                <a:latin typeface="Arial Narrow"/>
                <a:ea typeface="Georgia"/>
              </a:rPr>
              <a:t>1</a:t>
            </a:fld>
            <a:endParaRPr b="0" lang="en-US" sz="1800" spc="-1" strike="noStrike">
              <a:solidFill>
                <a:srgbClr val="000000"/>
              </a:solidFill>
              <a:uFill>
                <a:solidFill>
                  <a:srgbClr val="ffffff"/>
                </a:solidFill>
              </a:uFill>
              <a:latin typeface="Arial"/>
            </a:endParaRPr>
          </a:p>
        </p:txBody>
      </p:sp>
      <p:graphicFrame>
        <p:nvGraphicFramePr>
          <p:cNvPr id="82" name="Table 4"/>
          <p:cNvGraphicFramePr/>
          <p:nvPr/>
        </p:nvGraphicFramePr>
        <p:xfrm>
          <a:off x="14194800" y="2714400"/>
          <a:ext cx="9721440" cy="8782920"/>
        </p:xfrm>
        <a:graphic>
          <a:graphicData uri="http://schemas.openxmlformats.org/drawingml/2006/table">
            <a:tbl>
              <a:tblPr/>
              <a:tblGrid>
                <a:gridCol w="1470240"/>
                <a:gridCol w="3882600"/>
                <a:gridCol w="4368960"/>
              </a:tblGrid>
              <a:tr h="460800">
                <a:tc>
                  <a:txBody>
                    <a:bodyPr lIns="90000" rIns="90000"/>
                    <a:p>
                      <a:r>
                        <a:rPr b="0" lang="en-US" sz="2600" spc="-1" strike="noStrike">
                          <a:solidFill>
                            <a:srgbClr val="000000"/>
                          </a:solidFill>
                          <a:uFill>
                            <a:solidFill>
                              <a:srgbClr val="ffffff"/>
                            </a:solidFill>
                          </a:uFill>
                          <a:latin typeface="Arial"/>
                        </a:rPr>
                        <a:t>Camera</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2600" spc="-1" strike="noStrike">
                          <a:solidFill>
                            <a:srgbClr val="000000"/>
                          </a:solidFill>
                          <a:uFill>
                            <a:solidFill>
                              <a:srgbClr val="ffffff"/>
                            </a:solidFill>
                          </a:uFill>
                          <a:latin typeface="Arial"/>
                        </a:rPr>
                        <a:t>Model</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2600" spc="-1" strike="noStrike">
                          <a:solidFill>
                            <a:srgbClr val="000000"/>
                          </a:solidFill>
                          <a:uFill>
                            <a:solidFill>
                              <a:srgbClr val="ffffff"/>
                            </a:solidFill>
                          </a:uFill>
                          <a:latin typeface="Arial"/>
                        </a:rPr>
                        <a:t>MT9M114</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5548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2600" spc="-1" strike="noStrike">
                          <a:solidFill>
                            <a:srgbClr val="000000"/>
                          </a:solidFill>
                          <a:uFill>
                            <a:solidFill>
                              <a:srgbClr val="ffffff"/>
                            </a:solidFill>
                          </a:uFill>
                          <a:latin typeface="Arial"/>
                        </a:rPr>
                        <a:t>Type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2600" spc="-1" strike="noStrike">
                          <a:solidFill>
                            <a:srgbClr val="000000"/>
                          </a:solidFill>
                          <a:uFill>
                            <a:solidFill>
                              <a:srgbClr val="ffffff"/>
                            </a:solidFill>
                          </a:uFill>
                          <a:latin typeface="Arial"/>
                        </a:rPr>
                        <a:t>SOC Image Sensor</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829800">
                <a:tc>
                  <a:txBody>
                    <a:bodyPr lIns="90000" rIns="90000"/>
                    <a:p>
                      <a:r>
                        <a:rPr b="0" lang="en-US" sz="2600" spc="-1" strike="noStrike">
                          <a:solidFill>
                            <a:srgbClr val="000000"/>
                          </a:solidFill>
                          <a:uFill>
                            <a:solidFill>
                              <a:srgbClr val="ffffff"/>
                            </a:solidFill>
                          </a:uFill>
                          <a:latin typeface="Arial"/>
                        </a:rPr>
                        <a:t>Imaging Array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2600" spc="-1" strike="noStrike">
                          <a:solidFill>
                            <a:srgbClr val="000000"/>
                          </a:solidFill>
                          <a:uFill>
                            <a:solidFill>
                              <a:srgbClr val="ffffff"/>
                            </a:solidFill>
                          </a:uFill>
                          <a:latin typeface="Arial"/>
                        </a:rPr>
                        <a:t>Resolution</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2600" spc="-1" strike="noStrike">
                          <a:solidFill>
                            <a:srgbClr val="000000"/>
                          </a:solidFill>
                          <a:uFill>
                            <a:solidFill>
                              <a:srgbClr val="ffffff"/>
                            </a:solidFill>
                          </a:uFill>
                          <a:latin typeface="Arial"/>
                        </a:rPr>
                        <a:t>1.22 Mp</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5548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2600" spc="-1" strike="noStrike">
                          <a:solidFill>
                            <a:srgbClr val="000000"/>
                          </a:solidFill>
                          <a:uFill>
                            <a:solidFill>
                              <a:srgbClr val="ffffff"/>
                            </a:solidFill>
                          </a:uFill>
                          <a:latin typeface="Arial"/>
                        </a:rPr>
                        <a:t>Optical format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2600" spc="-1" strike="noStrike">
                          <a:solidFill>
                            <a:srgbClr val="000000"/>
                          </a:solidFill>
                          <a:uFill>
                            <a:solidFill>
                              <a:srgbClr val="ffffff"/>
                            </a:solidFill>
                          </a:uFill>
                          <a:latin typeface="Arial"/>
                        </a:rPr>
                        <a:t>1/6 inch</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5548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2600" spc="-1" strike="noStrike">
                          <a:solidFill>
                            <a:srgbClr val="000000"/>
                          </a:solidFill>
                          <a:uFill>
                            <a:solidFill>
                              <a:srgbClr val="ffffff"/>
                            </a:solidFill>
                          </a:uFill>
                          <a:latin typeface="Arial"/>
                        </a:rPr>
                        <a:t>Active Pixels (HxV)</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2600" spc="-1" strike="noStrike">
                          <a:solidFill>
                            <a:srgbClr val="000000"/>
                          </a:solidFill>
                          <a:uFill>
                            <a:solidFill>
                              <a:srgbClr val="ffffff"/>
                            </a:solidFill>
                          </a:uFill>
                          <a:latin typeface="Arial"/>
                        </a:rPr>
                        <a:t>1288x968</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829800">
                <a:tc>
                  <a:txBody>
                    <a:bodyPr lIns="90000" rIns="90000"/>
                    <a:p>
                      <a:r>
                        <a:rPr b="1" lang="en-US" sz="2600" spc="-1" strike="noStrike">
                          <a:solidFill>
                            <a:srgbClr val="000000"/>
                          </a:solidFill>
                          <a:uFill>
                            <a:solidFill>
                              <a:srgbClr val="ffffff"/>
                            </a:solidFill>
                          </a:uFill>
                          <a:latin typeface="Arial"/>
                        </a:rPr>
                        <a:t>Sensitivity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1" lang="en-US" sz="2600" spc="-1" strike="noStrike">
                          <a:solidFill>
                            <a:srgbClr val="000000"/>
                          </a:solidFill>
                          <a:uFill>
                            <a:solidFill>
                              <a:srgbClr val="ffffff"/>
                            </a:solidFill>
                          </a:uFill>
                          <a:latin typeface="Arial"/>
                        </a:rPr>
                        <a:t>Pixel size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1" lang="en-US" sz="2600" spc="-1" strike="noStrike">
                          <a:solidFill>
                            <a:srgbClr val="000000"/>
                          </a:solidFill>
                          <a:uFill>
                            <a:solidFill>
                              <a:srgbClr val="ffffff"/>
                            </a:solidFill>
                          </a:uFill>
                          <a:latin typeface="Arial"/>
                        </a:rPr>
                        <a:t>1.9µm*1.9µm</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5548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2600" spc="-1" strike="noStrike">
                          <a:solidFill>
                            <a:srgbClr val="000000"/>
                          </a:solidFill>
                          <a:uFill>
                            <a:solidFill>
                              <a:srgbClr val="ffffff"/>
                            </a:solidFill>
                          </a:uFill>
                          <a:latin typeface="Arial"/>
                        </a:rPr>
                        <a:t>Dynamic range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2600" spc="-1" strike="noStrike">
                          <a:solidFill>
                            <a:srgbClr val="000000"/>
                          </a:solidFill>
                          <a:uFill>
                            <a:solidFill>
                              <a:srgbClr val="ffffff"/>
                            </a:solidFill>
                          </a:uFill>
                          <a:latin typeface="Arial"/>
                        </a:rPr>
                        <a:t>70 dB</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5548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2600" spc="-1" strike="noStrike">
                          <a:solidFill>
                            <a:srgbClr val="000000"/>
                          </a:solidFill>
                          <a:uFill>
                            <a:solidFill>
                              <a:srgbClr val="ffffff"/>
                            </a:solidFill>
                          </a:uFill>
                          <a:latin typeface="Arial"/>
                        </a:rPr>
                        <a:t>Signal/Noise ratio (max)</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2600" spc="-1" strike="noStrike">
                          <a:solidFill>
                            <a:srgbClr val="000000"/>
                          </a:solidFill>
                          <a:uFill>
                            <a:solidFill>
                              <a:srgbClr val="ffffff"/>
                            </a:solidFill>
                          </a:uFill>
                          <a:latin typeface="Arial"/>
                        </a:rPr>
                        <a:t>37dB</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5548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2600" spc="-1" strike="noStrike">
                          <a:solidFill>
                            <a:srgbClr val="000000"/>
                          </a:solidFill>
                          <a:uFill>
                            <a:solidFill>
                              <a:srgbClr val="ffffff"/>
                            </a:solidFill>
                          </a:uFill>
                          <a:latin typeface="Arial"/>
                        </a:rPr>
                        <a:t>Responsivity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2600" spc="-1" strike="noStrike">
                          <a:solidFill>
                            <a:srgbClr val="000000"/>
                          </a:solidFill>
                          <a:uFill>
                            <a:solidFill>
                              <a:srgbClr val="ffffff"/>
                            </a:solidFill>
                          </a:uFill>
                          <a:latin typeface="Arial"/>
                        </a:rPr>
                        <a:t>2.24V/Lux-sec (550 nm)</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55480">
                <a:tc>
                  <a:txBody>
                    <a:bodyPr lIns="90000" rIns="90000"/>
                    <a:p>
                      <a:r>
                        <a:rPr b="0" lang="en-US" sz="2600" spc="-1" strike="noStrike">
                          <a:solidFill>
                            <a:srgbClr val="000000"/>
                          </a:solidFill>
                          <a:uFill>
                            <a:solidFill>
                              <a:srgbClr val="ffffff"/>
                            </a:solidFill>
                          </a:uFill>
                          <a:latin typeface="Arial"/>
                        </a:rPr>
                        <a:t>Output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2600" spc="-1" strike="noStrike">
                          <a:solidFill>
                            <a:srgbClr val="000000"/>
                          </a:solidFill>
                          <a:uFill>
                            <a:solidFill>
                              <a:srgbClr val="ffffff"/>
                            </a:solidFill>
                          </a:uFill>
                          <a:latin typeface="Arial"/>
                        </a:rPr>
                        <a:t>Camera output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2600" spc="-1" strike="noStrike">
                          <a:solidFill>
                            <a:srgbClr val="000000"/>
                          </a:solidFill>
                          <a:uFill>
                            <a:solidFill>
                              <a:srgbClr val="ffffff"/>
                            </a:solidFill>
                          </a:uFill>
                          <a:latin typeface="Arial"/>
                        </a:rPr>
                        <a:t>1280*960@30fps</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5548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2600" spc="-1" strike="noStrike">
                          <a:solidFill>
                            <a:srgbClr val="000000"/>
                          </a:solidFill>
                          <a:uFill>
                            <a:solidFill>
                              <a:srgbClr val="ffffff"/>
                            </a:solidFill>
                          </a:uFill>
                          <a:latin typeface="Arial"/>
                        </a:rPr>
                        <a:t>Data Format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2600" spc="-1" strike="noStrike">
                          <a:solidFill>
                            <a:srgbClr val="000000"/>
                          </a:solidFill>
                          <a:uFill>
                            <a:solidFill>
                              <a:srgbClr val="ffffff"/>
                            </a:solidFill>
                          </a:uFill>
                          <a:latin typeface="Arial"/>
                        </a:rPr>
                        <a:t>(YUV422 color space)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5548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2600" spc="-1" strike="noStrike">
                          <a:solidFill>
                            <a:srgbClr val="000000"/>
                          </a:solidFill>
                          <a:uFill>
                            <a:solidFill>
                              <a:srgbClr val="ffffff"/>
                            </a:solidFill>
                          </a:uFill>
                          <a:latin typeface="Arial"/>
                        </a:rPr>
                        <a:t>Shutter type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2600" spc="-1" strike="noStrike">
                          <a:solidFill>
                            <a:srgbClr val="000000"/>
                          </a:solidFill>
                          <a:uFill>
                            <a:solidFill>
                              <a:srgbClr val="ffffff"/>
                            </a:solidFill>
                          </a:uFill>
                          <a:latin typeface="Arial"/>
                        </a:rPr>
                        <a:t>Electronic Rolling shutter</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55480">
                <a:tc>
                  <a:txBody>
                    <a:bodyPr lIns="90000" rIns="90000"/>
                    <a:p>
                      <a:r>
                        <a:rPr b="0" lang="en-US" sz="2600" spc="-1" strike="noStrike">
                          <a:solidFill>
                            <a:srgbClr val="000000"/>
                          </a:solidFill>
                          <a:uFill>
                            <a:solidFill>
                              <a:srgbClr val="ffffff"/>
                            </a:solidFill>
                          </a:uFill>
                          <a:latin typeface="Arial"/>
                        </a:rPr>
                        <a:t>View</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2600" spc="-1" strike="noStrike">
                          <a:solidFill>
                            <a:srgbClr val="000000"/>
                          </a:solidFill>
                          <a:uFill>
                            <a:solidFill>
                              <a:srgbClr val="ffffff"/>
                            </a:solidFill>
                          </a:uFill>
                          <a:latin typeface="Arial"/>
                        </a:rPr>
                        <a:t>Field of view</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2600" spc="-1" strike="noStrike">
                          <a:solidFill>
                            <a:srgbClr val="000000"/>
                          </a:solidFill>
                          <a:uFill>
                            <a:solidFill>
                              <a:srgbClr val="ffffff"/>
                            </a:solidFill>
                          </a:uFill>
                          <a:latin typeface="Arial"/>
                        </a:rPr>
                        <a:t>72.6°DFOV </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5548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2600" spc="-1" strike="noStrike">
                          <a:solidFill>
                            <a:srgbClr val="000000"/>
                          </a:solidFill>
                          <a:uFill>
                            <a:solidFill>
                              <a:srgbClr val="ffffff"/>
                            </a:solidFill>
                          </a:uFill>
                          <a:latin typeface="Arial"/>
                        </a:rPr>
                        <a:t>Focus range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2600" spc="-1" strike="noStrike">
                          <a:solidFill>
                            <a:srgbClr val="000000"/>
                          </a:solidFill>
                          <a:uFill>
                            <a:solidFill>
                              <a:srgbClr val="ffffff"/>
                            </a:solidFill>
                          </a:uFill>
                          <a:latin typeface="Arial"/>
                        </a:rPr>
                        <a:t>30cm ~ infinity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5224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2600" spc="-1" strike="noStrike">
                          <a:solidFill>
                            <a:srgbClr val="000000"/>
                          </a:solidFill>
                          <a:uFill>
                            <a:solidFill>
                              <a:srgbClr val="ffffff"/>
                            </a:solidFill>
                          </a:uFill>
                          <a:latin typeface="Arial"/>
                        </a:rPr>
                        <a:t>Focus type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2600" spc="-1" strike="noStrike">
                          <a:solidFill>
                            <a:srgbClr val="000000"/>
                          </a:solidFill>
                          <a:uFill>
                            <a:solidFill>
                              <a:srgbClr val="ffffff"/>
                            </a:solidFill>
                          </a:uFill>
                          <a:latin typeface="Arial"/>
                        </a:rPr>
                        <a:t>Fixed focus</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bl>
          </a:graphicData>
        </a:graphic>
      </p:graphicFrame>
      <p:sp>
        <p:nvSpPr>
          <p:cNvPr id="83" name="CustomShape 5"/>
          <p:cNvSpPr/>
          <p:nvPr/>
        </p:nvSpPr>
        <p:spPr>
          <a:xfrm>
            <a:off x="15631920" y="1811880"/>
            <a:ext cx="180360" cy="232200"/>
          </a:xfrm>
          <a:prstGeom prst="rect">
            <a:avLst/>
          </a:prstGeom>
          <a:noFill/>
          <a:ln>
            <a:noFill/>
          </a:ln>
        </p:spPr>
        <p:style>
          <a:lnRef idx="0"/>
          <a:fillRef idx="0"/>
          <a:effectRef idx="0"/>
          <a:fontRef idx="minor"/>
        </p:style>
      </p:sp>
      <p:sp>
        <p:nvSpPr>
          <p:cNvPr id="84" name="Line 6"/>
          <p:cNvSpPr/>
          <p:nvPr/>
        </p:nvSpPr>
        <p:spPr>
          <a:xfrm flipH="1">
            <a:off x="11430000" y="6400800"/>
            <a:ext cx="2377440" cy="365760"/>
          </a:xfrm>
          <a:prstGeom prst="line">
            <a:avLst/>
          </a:prstGeom>
          <a:ln>
            <a:solidFill>
              <a:srgbClr val="000000"/>
            </a:solidFill>
            <a:tailEnd len="med" type="triangle" w="med"/>
          </a:ln>
        </p:spPr>
        <p:style>
          <a:lnRef idx="0"/>
          <a:fillRef idx="0"/>
          <a:effectRef idx="0"/>
          <a:fontRef idx="minor"/>
        </p:style>
      </p:sp>
      <p:pic>
        <p:nvPicPr>
          <p:cNvPr id="85" name="" descr=""/>
          <p:cNvPicPr/>
          <p:nvPr/>
        </p:nvPicPr>
        <p:blipFill>
          <a:blip r:embed="rId1"/>
          <a:stretch/>
        </p:blipFill>
        <p:spPr>
          <a:xfrm>
            <a:off x="8140680" y="8138160"/>
            <a:ext cx="5117760" cy="3565800"/>
          </a:xfrm>
          <a:prstGeom prst="rect">
            <a:avLst/>
          </a:prstGeom>
          <a:ln>
            <a:noFill/>
          </a:ln>
        </p:spPr>
      </p:pic>
      <p:pic>
        <p:nvPicPr>
          <p:cNvPr id="86" name="" descr=""/>
          <p:cNvPicPr/>
          <p:nvPr/>
        </p:nvPicPr>
        <p:blipFill>
          <a:blip r:embed="rId2"/>
          <a:stretch/>
        </p:blipFill>
        <p:spPr>
          <a:xfrm>
            <a:off x="1645920" y="8138160"/>
            <a:ext cx="6222600" cy="3565800"/>
          </a:xfrm>
          <a:prstGeom prst="rect">
            <a:avLst/>
          </a:prstGeom>
          <a:ln>
            <a:noFill/>
          </a:ln>
        </p:spPr>
      </p:pic>
      <p:sp>
        <p:nvSpPr>
          <p:cNvPr id="87" name="CustomShape 7"/>
          <p:cNvSpPr/>
          <p:nvPr/>
        </p:nvSpPr>
        <p:spPr>
          <a:xfrm>
            <a:off x="1779120" y="12272040"/>
            <a:ext cx="11387880" cy="346320"/>
          </a:xfrm>
          <a:prstGeom prst="rect">
            <a:avLst/>
          </a:prstGeom>
          <a:noFill/>
          <a:ln>
            <a:noFill/>
          </a:ln>
        </p:spPr>
        <p:style>
          <a:lnRef idx="0"/>
          <a:fillRef idx="0"/>
          <a:effectRef idx="0"/>
          <a:fontRef idx="minor"/>
        </p:style>
        <p:txBody>
          <a:bodyPr lIns="90000" rIns="90000" tIns="45000" bIns="45000"/>
          <a:p>
            <a:r>
              <a:rPr b="0" lang="en-US" sz="1800" spc="-1" strike="noStrike">
                <a:solidFill>
                  <a:srgbClr val="000000"/>
                </a:solidFill>
                <a:uFill>
                  <a:solidFill>
                    <a:srgbClr val="ffffff"/>
                  </a:solidFill>
                </a:uFill>
                <a:latin typeface="Arial"/>
              </a:rPr>
              <a:t>http://www.leica-microsystems.com/science-lab/microscope-cameras/introduction-to-digital-camera-technology/</a:t>
            </a:r>
            <a:endParaRPr b="0" lang="en-US" sz="1800" spc="-1" strike="noStrike">
              <a:solidFill>
                <a:srgbClr val="000000"/>
              </a:solidFill>
              <a:uFill>
                <a:solidFill>
                  <a:srgbClr val="ffffff"/>
                </a:solidFill>
              </a:uFill>
              <a:latin typeface="Arial"/>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CustomShape 1"/>
          <p:cNvSpPr/>
          <p:nvPr/>
        </p:nvSpPr>
        <p:spPr>
          <a:xfrm>
            <a:off x="1894680" y="2970360"/>
            <a:ext cx="20354040" cy="9846720"/>
          </a:xfrm>
          <a:prstGeom prst="rect">
            <a:avLst/>
          </a:prstGeom>
          <a:noFill/>
          <a:ln>
            <a:noFill/>
          </a:ln>
        </p:spPr>
        <p:style>
          <a:lnRef idx="0"/>
          <a:fillRef idx="0"/>
          <a:effectRef idx="0"/>
          <a:fontRef idx="minor"/>
        </p:style>
        <p:txBody>
          <a:bodyPr lIns="90000" rIns="90000" tIns="45000" bIns="45000"/>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Nao camera hardware - meaning</a:t>
            </a:r>
            <a:endParaRPr b="0" lang="en-US" sz="1800" spc="-1" strike="noStrike">
              <a:solidFill>
                <a:srgbClr val="000000"/>
              </a:solidFill>
              <a:uFill>
                <a:solidFill>
                  <a:srgbClr val="ffffff"/>
                </a:solidFill>
              </a:uFill>
              <a:latin typeface="Arial"/>
            </a:endParaRPr>
          </a:p>
        </p:txBody>
      </p:sp>
      <p:sp>
        <p:nvSpPr>
          <p:cNvPr id="89" name="CustomShape 2"/>
          <p:cNvSpPr/>
          <p:nvPr/>
        </p:nvSpPr>
        <p:spPr>
          <a:xfrm>
            <a:off x="1894680" y="196920"/>
            <a:ext cx="18871560" cy="143784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00618f"/>
                </a:solidFill>
                <a:uFill>
                  <a:solidFill>
                    <a:srgbClr val="ffffff"/>
                  </a:solidFill>
                </a:uFill>
                <a:latin typeface="Georgia"/>
                <a:ea typeface="Georgia"/>
              </a:rPr>
              <a:t>Camera parameters &amp; effects</a:t>
            </a:r>
            <a:endParaRPr b="0" lang="en-US" sz="1800" spc="-1" strike="noStrike">
              <a:solidFill>
                <a:srgbClr val="000000"/>
              </a:solidFill>
              <a:uFill>
                <a:solidFill>
                  <a:srgbClr val="ffffff"/>
                </a:solidFill>
              </a:uFill>
              <a:latin typeface="Arial"/>
            </a:endParaRPr>
          </a:p>
        </p:txBody>
      </p:sp>
      <p:sp>
        <p:nvSpPr>
          <p:cNvPr id="90" name="CustomShape 3"/>
          <p:cNvSpPr/>
          <p:nvPr/>
        </p:nvSpPr>
        <p:spPr>
          <a:xfrm>
            <a:off x="22176000" y="13320000"/>
            <a:ext cx="1833840" cy="213840"/>
          </a:xfrm>
          <a:prstGeom prst="rect">
            <a:avLst/>
          </a:prstGeom>
          <a:noFill/>
          <a:ln>
            <a:noFill/>
          </a:ln>
        </p:spPr>
        <p:style>
          <a:lnRef idx="0"/>
          <a:fillRef idx="0"/>
          <a:effectRef idx="0"/>
          <a:fontRef idx="minor"/>
        </p:style>
        <p:txBody>
          <a:bodyPr lIns="90000" rIns="90000" tIns="45000" bIns="45000"/>
          <a:p>
            <a:pPr algn="r">
              <a:lnSpc>
                <a:spcPct val="100000"/>
              </a:lnSpc>
            </a:pPr>
            <a:fld id="{83D1AF42-689B-49DA-8C61-9BCD2E75787D}" type="slidenum">
              <a:rPr b="0" lang="en-US" sz="1800" spc="-1" strike="noStrike">
                <a:solidFill>
                  <a:srgbClr val="00618f"/>
                </a:solidFill>
                <a:uFill>
                  <a:solidFill>
                    <a:srgbClr val="ffffff"/>
                  </a:solidFill>
                </a:uFill>
                <a:latin typeface="Arial Narrow"/>
                <a:ea typeface="Georgia"/>
              </a:rPr>
              <a:t>1</a:t>
            </a:fld>
            <a:endParaRPr b="0" lang="en-US" sz="1800" spc="-1" strike="noStrike">
              <a:solidFill>
                <a:srgbClr val="000000"/>
              </a:solidFill>
              <a:uFill>
                <a:solidFill>
                  <a:srgbClr val="ffffff"/>
                </a:solidFill>
              </a:uFill>
              <a:latin typeface="Arial"/>
            </a:endParaRPr>
          </a:p>
        </p:txBody>
      </p:sp>
      <p:graphicFrame>
        <p:nvGraphicFramePr>
          <p:cNvPr id="91" name="Table 4"/>
          <p:cNvGraphicFramePr/>
          <p:nvPr/>
        </p:nvGraphicFramePr>
        <p:xfrm>
          <a:off x="14194800" y="2714400"/>
          <a:ext cx="9721440" cy="8782920"/>
        </p:xfrm>
        <a:graphic>
          <a:graphicData uri="http://schemas.openxmlformats.org/drawingml/2006/table">
            <a:tbl>
              <a:tblPr/>
              <a:tblGrid>
                <a:gridCol w="1470240"/>
                <a:gridCol w="3882600"/>
                <a:gridCol w="4368960"/>
              </a:tblGrid>
              <a:tr h="347760">
                <a:tc>
                  <a:txBody>
                    <a:bodyPr lIns="90000" rIns="90000"/>
                    <a:p>
                      <a:r>
                        <a:rPr b="0" lang="en-US" sz="1800" spc="-1" strike="noStrike">
                          <a:solidFill>
                            <a:srgbClr val="000000"/>
                          </a:solidFill>
                          <a:uFill>
                            <a:solidFill>
                              <a:srgbClr val="ffffff"/>
                            </a:solidFill>
                          </a:uFill>
                          <a:latin typeface="Arial"/>
                        </a:rPr>
                        <a:t>Camera</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Model</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MT9M114</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Type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SOC Image Sensor</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03720">
                <a:tc>
                  <a:txBody>
                    <a:bodyPr lIns="90000" rIns="90000"/>
                    <a:p>
                      <a:r>
                        <a:rPr b="0" lang="en-US" sz="1800" spc="-1" strike="noStrike">
                          <a:solidFill>
                            <a:srgbClr val="000000"/>
                          </a:solidFill>
                          <a:uFill>
                            <a:solidFill>
                              <a:srgbClr val="ffffff"/>
                            </a:solidFill>
                          </a:uFill>
                          <a:latin typeface="Arial"/>
                        </a:rPr>
                        <a:t>Imaging Array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Resolution</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1.22 Mp</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Optical format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1/6 inch</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Active Pixels (HxV)</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1288x968</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xBody>
                    <a:bodyPr lIns="90000" rIns="90000"/>
                    <a:p>
                      <a:r>
                        <a:rPr b="1" lang="en-US" sz="1800" spc="-1" strike="noStrike">
                          <a:solidFill>
                            <a:srgbClr val="000000"/>
                          </a:solidFill>
                          <a:uFill>
                            <a:solidFill>
                              <a:srgbClr val="ffffff"/>
                            </a:solidFill>
                          </a:uFill>
                          <a:latin typeface="Arial"/>
                        </a:rPr>
                        <a:t>Sensitivity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1" lang="en-US" sz="1800" spc="-1" strike="noStrike">
                          <a:solidFill>
                            <a:srgbClr val="000000"/>
                          </a:solidFill>
                          <a:uFill>
                            <a:solidFill>
                              <a:srgbClr val="ffffff"/>
                            </a:solidFill>
                          </a:uFill>
                          <a:latin typeface="Arial"/>
                        </a:rPr>
                        <a:t>Pixel size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1" lang="en-US" sz="1800" spc="-1" strike="noStrike">
                          <a:solidFill>
                            <a:srgbClr val="000000"/>
                          </a:solidFill>
                          <a:uFill>
                            <a:solidFill>
                              <a:srgbClr val="ffffff"/>
                            </a:solidFill>
                          </a:uFill>
                          <a:latin typeface="Arial"/>
                        </a:rPr>
                        <a:t>1.9µm*1.9µm</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Dynamic range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70 dB</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Signal/Noise ratio (max)</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37dB</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Responsivity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2.24V/Lux-sec (550 nm)</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xBody>
                    <a:bodyPr lIns="90000" rIns="90000"/>
                    <a:p>
                      <a:r>
                        <a:rPr b="0" lang="en-US" sz="1800" spc="-1" strike="noStrike">
                          <a:solidFill>
                            <a:srgbClr val="000000"/>
                          </a:solidFill>
                          <a:uFill>
                            <a:solidFill>
                              <a:srgbClr val="ffffff"/>
                            </a:solidFill>
                          </a:uFill>
                          <a:latin typeface="Arial"/>
                        </a:rPr>
                        <a:t>Output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Camera output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1280*960@30fps</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Data Format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(YUV422 color space)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Shutter type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Electronic Rolling shutter</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5560">
                <a:tc>
                  <a:txBody>
                    <a:bodyPr lIns="90000" rIns="90000"/>
                    <a:p>
                      <a:r>
                        <a:rPr b="0" lang="en-US" sz="1800" spc="-1" strike="noStrike">
                          <a:solidFill>
                            <a:srgbClr val="000000"/>
                          </a:solidFill>
                          <a:uFill>
                            <a:solidFill>
                              <a:srgbClr val="ffffff"/>
                            </a:solidFill>
                          </a:uFill>
                          <a:latin typeface="Arial"/>
                        </a:rPr>
                        <a:t>View</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Field of view</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72.6°DFOV </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Focus range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30cm ~ infinity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340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Focus type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Fixed focus</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bl>
          </a:graphicData>
        </a:graphic>
      </p:graphicFrame>
      <p:sp>
        <p:nvSpPr>
          <p:cNvPr id="92" name="CustomShape 5"/>
          <p:cNvSpPr/>
          <p:nvPr/>
        </p:nvSpPr>
        <p:spPr>
          <a:xfrm>
            <a:off x="15631920" y="1811880"/>
            <a:ext cx="180360" cy="232200"/>
          </a:xfrm>
          <a:prstGeom prst="rect">
            <a:avLst/>
          </a:prstGeom>
          <a:noFill/>
          <a:ln>
            <a:noFill/>
          </a:ln>
        </p:spPr>
        <p:style>
          <a:lnRef idx="0"/>
          <a:fillRef idx="0"/>
          <a:effectRef idx="0"/>
          <a:fontRef idx="minor"/>
        </p:style>
      </p:sp>
      <p:pic>
        <p:nvPicPr>
          <p:cNvPr id="93" name="" descr=""/>
          <p:cNvPicPr/>
          <p:nvPr/>
        </p:nvPicPr>
        <p:blipFill>
          <a:blip r:embed="rId1"/>
          <a:stretch/>
        </p:blipFill>
        <p:spPr>
          <a:xfrm>
            <a:off x="2377440" y="4572000"/>
            <a:ext cx="7482600" cy="6126120"/>
          </a:xfrm>
          <a:prstGeom prst="rect">
            <a:avLst/>
          </a:prstGeom>
          <a:ln>
            <a:noFill/>
          </a:ln>
        </p:spPr>
      </p:pic>
      <p:sp>
        <p:nvSpPr>
          <p:cNvPr id="94" name="CustomShape 6"/>
          <p:cNvSpPr/>
          <p:nvPr/>
        </p:nvSpPr>
        <p:spPr>
          <a:xfrm>
            <a:off x="2194560" y="11083320"/>
            <a:ext cx="7928280" cy="346320"/>
          </a:xfrm>
          <a:prstGeom prst="rect">
            <a:avLst/>
          </a:prstGeom>
          <a:noFill/>
          <a:ln>
            <a:noFill/>
          </a:ln>
        </p:spPr>
        <p:style>
          <a:lnRef idx="0"/>
          <a:fillRef idx="0"/>
          <a:effectRef idx="0"/>
          <a:fontRef idx="minor"/>
        </p:style>
        <p:txBody>
          <a:bodyPr lIns="90000" rIns="90000" tIns="45000" bIns="45000"/>
          <a:p>
            <a:r>
              <a:rPr b="0" lang="en-US" sz="1800" spc="-1" strike="noStrike">
                <a:solidFill>
                  <a:srgbClr val="000000"/>
                </a:solidFill>
                <a:uFill>
                  <a:solidFill>
                    <a:srgbClr val="ffffff"/>
                  </a:solidFill>
                </a:uFill>
                <a:latin typeface="Arial"/>
              </a:rPr>
              <a:t>http://olympus.magnet.fsu.edu/primer/digitalimaging/cmosimagesensors.html</a:t>
            </a:r>
            <a:endParaRPr b="0" lang="en-US" sz="1800" spc="-1" strike="noStrike">
              <a:solidFill>
                <a:srgbClr val="000000"/>
              </a:solidFill>
              <a:uFill>
                <a:solidFill>
                  <a:srgbClr val="ffffff"/>
                </a:solidFill>
              </a:uFill>
              <a:latin typeface="Arial"/>
            </a:endParaRPr>
          </a:p>
        </p:txBody>
      </p:sp>
      <p:sp>
        <p:nvSpPr>
          <p:cNvPr id="95" name="Line 7"/>
          <p:cNvSpPr/>
          <p:nvPr/>
        </p:nvSpPr>
        <p:spPr>
          <a:xfrm flipH="1">
            <a:off x="10515600" y="6126480"/>
            <a:ext cx="3383280" cy="365760"/>
          </a:xfrm>
          <a:prstGeom prst="line">
            <a:avLst/>
          </a:prstGeom>
          <a:ln>
            <a:solidFill>
              <a:srgbClr val="000000"/>
            </a:solidFill>
            <a:tailEnd len="med" type="triangle" w="med"/>
          </a:ln>
        </p:spPr>
        <p:style>
          <a:lnRef idx="0"/>
          <a:fillRef idx="0"/>
          <a:effectRef idx="0"/>
          <a:fontRef idx="minor"/>
        </p:style>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CustomShape 1"/>
          <p:cNvSpPr/>
          <p:nvPr/>
        </p:nvSpPr>
        <p:spPr>
          <a:xfrm>
            <a:off x="1894680" y="2970360"/>
            <a:ext cx="20354040" cy="9846720"/>
          </a:xfrm>
          <a:prstGeom prst="rect">
            <a:avLst/>
          </a:prstGeom>
          <a:noFill/>
          <a:ln>
            <a:noFill/>
          </a:ln>
        </p:spPr>
        <p:style>
          <a:lnRef idx="0"/>
          <a:fillRef idx="0"/>
          <a:effectRef idx="0"/>
          <a:fontRef idx="minor"/>
        </p:style>
        <p:txBody>
          <a:bodyPr lIns="90000" rIns="90000" tIns="45000" bIns="45000"/>
          <a:p>
            <a:pPr marL="216000" indent="-21528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Nao camera hardware – meaning</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r>
              <a:rPr b="0" lang="en-US" sz="4400" spc="-1" strike="noStrike">
                <a:solidFill>
                  <a:srgbClr val="000000"/>
                </a:solidFill>
                <a:uFill>
                  <a:solidFill>
                    <a:srgbClr val="ffffff"/>
                  </a:solidFill>
                </a:uFill>
                <a:latin typeface="Arial Narrow"/>
                <a:ea typeface="DejaVu Sans"/>
              </a:rPr>
              <a:t>Bayer-Filter:</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r>
              <a:rPr b="0" lang="en-US" sz="4400" spc="-1" strike="noStrike">
                <a:solidFill>
                  <a:srgbClr val="000000"/>
                </a:solidFill>
                <a:uFill>
                  <a:solidFill>
                    <a:srgbClr val="ffffff"/>
                  </a:solidFill>
                </a:uFill>
                <a:latin typeface="Arial Narrow"/>
                <a:ea typeface="DejaVu Sans"/>
              </a:rPr>
              <a:t>Twice as many green (luminance-sensitive) as</a:t>
            </a:r>
            <a:endParaRPr b="0" lang="en-US" sz="1800" spc="-1" strike="noStrike">
              <a:solidFill>
                <a:srgbClr val="000000"/>
              </a:solidFill>
              <a:uFill>
                <a:solidFill>
                  <a:srgbClr val="ffffff"/>
                </a:solidFill>
              </a:uFill>
              <a:latin typeface="Arial"/>
            </a:endParaRPr>
          </a:p>
          <a:p>
            <a:pPr lvl="2" marL="648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r>
              <a:rPr b="0" lang="en-US" sz="4400" spc="-1" strike="noStrike">
                <a:solidFill>
                  <a:srgbClr val="000000"/>
                </a:solidFill>
                <a:uFill>
                  <a:solidFill>
                    <a:srgbClr val="ffffff"/>
                  </a:solidFill>
                </a:uFill>
                <a:latin typeface="Arial Narrow"/>
                <a:ea typeface="DejaVu Sans"/>
              </a:rPr>
              <a:t>red and blue (chrominance-sensitive)</a:t>
            </a:r>
            <a:endParaRPr b="0" lang="en-US" sz="1800" spc="-1" strike="noStrike">
              <a:solidFill>
                <a:srgbClr val="000000"/>
              </a:solidFill>
              <a:uFill>
                <a:solidFill>
                  <a:srgbClr val="ffffff"/>
                </a:solidFill>
              </a:uFill>
              <a:latin typeface="Arial"/>
            </a:endParaRPr>
          </a:p>
          <a:p>
            <a:pPr lvl="2" marL="648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r>
              <a:rPr b="0" lang="en-US" sz="4400" spc="-1" strike="noStrike">
                <a:solidFill>
                  <a:srgbClr val="000000"/>
                </a:solidFill>
                <a:uFill>
                  <a:solidFill>
                    <a:srgbClr val="ffffff"/>
                  </a:solidFill>
                </a:uFill>
                <a:latin typeface="Arial Narrow"/>
                <a:ea typeface="DejaVu Sans"/>
              </a:rPr>
              <a:t>Mimic physiology of human eye</a:t>
            </a:r>
            <a:endParaRPr b="0" lang="en-US" sz="1800" spc="-1" strike="noStrike">
              <a:solidFill>
                <a:srgbClr val="000000"/>
              </a:solidFill>
              <a:uFill>
                <a:solidFill>
                  <a:srgbClr val="ffffff"/>
                </a:solidFill>
              </a:uFill>
              <a:latin typeface="Arial"/>
            </a:endParaRPr>
          </a:p>
          <a:p>
            <a:pPr lvl="2" marL="648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r>
              <a:rPr b="0" lang="en-US" sz="4400" spc="-1" strike="noStrike">
                <a:solidFill>
                  <a:srgbClr val="000000"/>
                </a:solidFill>
                <a:uFill>
                  <a:solidFill>
                    <a:srgbClr val="ffffff"/>
                  </a:solidFill>
                </a:uFill>
                <a:latin typeface="Arial Narrow"/>
                <a:ea typeface="DejaVu Sans"/>
              </a:rPr>
              <a:t>De-Mosaicing for final image, e.g. interpolation</a:t>
            </a:r>
            <a:endParaRPr b="0" lang="en-US" sz="1800" spc="-1" strike="noStrike">
              <a:solidFill>
                <a:srgbClr val="000000"/>
              </a:solidFill>
              <a:uFill>
                <a:solidFill>
                  <a:srgbClr val="ffffff"/>
                </a:solidFill>
              </a:uFill>
              <a:latin typeface="Arial"/>
            </a:endParaRPr>
          </a:p>
          <a:p>
            <a:pPr lvl="3" marL="864000" indent="-215640">
              <a:lnSpc>
                <a:spcPct val="100000"/>
              </a:lnSpc>
              <a:buClr>
                <a:srgbClr val="000000"/>
              </a:buClr>
              <a:buSzPct val="45000"/>
              <a:buFont typeface="Wingdings" charset="2"/>
              <a:buChar char=""/>
            </a:pPr>
            <a:r>
              <a:rPr b="0" lang="en-US" sz="4400" spc="-1" strike="noStrike">
                <a:solidFill>
                  <a:srgbClr val="000000"/>
                </a:solidFill>
                <a:uFill>
                  <a:solidFill>
                    <a:srgbClr val="ffffff"/>
                  </a:solidFill>
                </a:uFill>
                <a:latin typeface="Arial Narrow"/>
                <a:ea typeface="DejaVu Sans"/>
              </a:rPr>
              <a:t> </a:t>
            </a:r>
            <a:r>
              <a:rPr b="0" lang="en-US" sz="4400" spc="-1" strike="noStrike">
                <a:solidFill>
                  <a:srgbClr val="000000"/>
                </a:solidFill>
                <a:uFill>
                  <a:solidFill>
                    <a:srgbClr val="ffffff"/>
                  </a:solidFill>
                </a:uFill>
                <a:latin typeface="Arial Narrow"/>
                <a:ea typeface="DejaVu Sans"/>
              </a:rPr>
              <a:t>Can cause artifacts at fine details (e.g. Moiré)</a:t>
            </a:r>
            <a:endParaRPr b="0" lang="en-US" sz="1800" spc="-1" strike="noStrike">
              <a:solidFill>
                <a:srgbClr val="000000"/>
              </a:solidFill>
              <a:uFill>
                <a:solidFill>
                  <a:srgbClr val="ffffff"/>
                </a:solidFill>
              </a:uFill>
              <a:latin typeface="Arial"/>
            </a:endParaRPr>
          </a:p>
        </p:txBody>
      </p:sp>
      <p:sp>
        <p:nvSpPr>
          <p:cNvPr id="97" name="CustomShape 2"/>
          <p:cNvSpPr/>
          <p:nvPr/>
        </p:nvSpPr>
        <p:spPr>
          <a:xfrm>
            <a:off x="1894680" y="196920"/>
            <a:ext cx="18871560" cy="143784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00618f"/>
                </a:solidFill>
                <a:uFill>
                  <a:solidFill>
                    <a:srgbClr val="ffffff"/>
                  </a:solidFill>
                </a:uFill>
                <a:latin typeface="Georgia"/>
                <a:ea typeface="Georgia"/>
              </a:rPr>
              <a:t>Camera parameters &amp; effects</a:t>
            </a:r>
            <a:endParaRPr b="0" lang="en-US" sz="1800" spc="-1" strike="noStrike">
              <a:solidFill>
                <a:srgbClr val="000000"/>
              </a:solidFill>
              <a:uFill>
                <a:solidFill>
                  <a:srgbClr val="ffffff"/>
                </a:solidFill>
              </a:uFill>
              <a:latin typeface="Arial"/>
            </a:endParaRPr>
          </a:p>
        </p:txBody>
      </p:sp>
      <p:sp>
        <p:nvSpPr>
          <p:cNvPr id="98" name="CustomShape 3"/>
          <p:cNvSpPr/>
          <p:nvPr/>
        </p:nvSpPr>
        <p:spPr>
          <a:xfrm>
            <a:off x="22176000" y="13320000"/>
            <a:ext cx="1833840" cy="213840"/>
          </a:xfrm>
          <a:prstGeom prst="rect">
            <a:avLst/>
          </a:prstGeom>
          <a:noFill/>
          <a:ln>
            <a:noFill/>
          </a:ln>
        </p:spPr>
        <p:style>
          <a:lnRef idx="0"/>
          <a:fillRef idx="0"/>
          <a:effectRef idx="0"/>
          <a:fontRef idx="minor"/>
        </p:style>
        <p:txBody>
          <a:bodyPr lIns="90000" rIns="90000" tIns="45000" bIns="45000"/>
          <a:p>
            <a:pPr algn="r">
              <a:lnSpc>
                <a:spcPct val="100000"/>
              </a:lnSpc>
            </a:pPr>
            <a:fld id="{74B73BC3-A650-424A-99C2-32E9BCA54D9C}" type="slidenum">
              <a:rPr b="0" lang="en-US" sz="1800" spc="-1" strike="noStrike">
                <a:solidFill>
                  <a:srgbClr val="00618f"/>
                </a:solidFill>
                <a:uFill>
                  <a:solidFill>
                    <a:srgbClr val="ffffff"/>
                  </a:solidFill>
                </a:uFill>
                <a:latin typeface="Arial Narrow"/>
                <a:ea typeface="Georgia"/>
              </a:rPr>
              <a:t>1</a:t>
            </a:fld>
            <a:endParaRPr b="0" lang="en-US" sz="1800" spc="-1" strike="noStrike">
              <a:solidFill>
                <a:srgbClr val="000000"/>
              </a:solidFill>
              <a:uFill>
                <a:solidFill>
                  <a:srgbClr val="ffffff"/>
                </a:solidFill>
              </a:uFill>
              <a:latin typeface="Arial"/>
            </a:endParaRPr>
          </a:p>
        </p:txBody>
      </p:sp>
      <p:graphicFrame>
        <p:nvGraphicFramePr>
          <p:cNvPr id="99" name="Table 4"/>
          <p:cNvGraphicFramePr/>
          <p:nvPr/>
        </p:nvGraphicFramePr>
        <p:xfrm>
          <a:off x="14194800" y="2714400"/>
          <a:ext cx="9721440" cy="8782920"/>
        </p:xfrm>
        <a:graphic>
          <a:graphicData uri="http://schemas.openxmlformats.org/drawingml/2006/table">
            <a:tbl>
              <a:tblPr/>
              <a:tblGrid>
                <a:gridCol w="1470240"/>
                <a:gridCol w="3882600"/>
                <a:gridCol w="4368960"/>
              </a:tblGrid>
              <a:tr h="347760">
                <a:tc>
                  <a:txBody>
                    <a:bodyPr lIns="90000" rIns="90000"/>
                    <a:p>
                      <a:r>
                        <a:rPr b="0" lang="en-US" sz="1800" spc="-1" strike="noStrike">
                          <a:solidFill>
                            <a:srgbClr val="000000"/>
                          </a:solidFill>
                          <a:uFill>
                            <a:solidFill>
                              <a:srgbClr val="ffffff"/>
                            </a:solidFill>
                          </a:uFill>
                          <a:latin typeface="Arial"/>
                        </a:rPr>
                        <a:t>Camera</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Model</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MT9M114</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Type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SOC Image Sensor</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03720">
                <a:tc>
                  <a:txBody>
                    <a:bodyPr lIns="90000" rIns="90000"/>
                    <a:p>
                      <a:r>
                        <a:rPr b="0" lang="en-US" sz="1800" spc="-1" strike="noStrike">
                          <a:solidFill>
                            <a:srgbClr val="000000"/>
                          </a:solidFill>
                          <a:uFill>
                            <a:solidFill>
                              <a:srgbClr val="ffffff"/>
                            </a:solidFill>
                          </a:uFill>
                          <a:latin typeface="Arial"/>
                        </a:rPr>
                        <a:t>Imaging Array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Resolution</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1.22 Mp</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Optical format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1/6 inch</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Active Pixels (HxV)</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1288x968</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xBody>
                    <a:bodyPr lIns="90000" rIns="90000"/>
                    <a:p>
                      <a:r>
                        <a:rPr b="1" lang="en-US" sz="1800" spc="-1" strike="noStrike">
                          <a:solidFill>
                            <a:srgbClr val="000000"/>
                          </a:solidFill>
                          <a:uFill>
                            <a:solidFill>
                              <a:srgbClr val="ffffff"/>
                            </a:solidFill>
                          </a:uFill>
                          <a:latin typeface="Arial"/>
                        </a:rPr>
                        <a:t>Sensitivity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1" lang="en-US" sz="1800" spc="-1" strike="noStrike">
                          <a:solidFill>
                            <a:srgbClr val="000000"/>
                          </a:solidFill>
                          <a:uFill>
                            <a:solidFill>
                              <a:srgbClr val="ffffff"/>
                            </a:solidFill>
                          </a:uFill>
                          <a:latin typeface="Arial"/>
                        </a:rPr>
                        <a:t>Pixel size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1" lang="en-US" sz="1800" spc="-1" strike="noStrike">
                          <a:solidFill>
                            <a:srgbClr val="000000"/>
                          </a:solidFill>
                          <a:uFill>
                            <a:solidFill>
                              <a:srgbClr val="ffffff"/>
                            </a:solidFill>
                          </a:uFill>
                          <a:latin typeface="Arial"/>
                        </a:rPr>
                        <a:t>1.9µm*1.9µm</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Dynamic range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70 dB</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Signal/Noise ratio (max)</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37dB</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Responsivity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2.24V/Lux-sec (550 nm)</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xBody>
                    <a:bodyPr lIns="90000" rIns="90000"/>
                    <a:p>
                      <a:r>
                        <a:rPr b="0" lang="en-US" sz="1800" spc="-1" strike="noStrike">
                          <a:solidFill>
                            <a:srgbClr val="000000"/>
                          </a:solidFill>
                          <a:uFill>
                            <a:solidFill>
                              <a:srgbClr val="ffffff"/>
                            </a:solidFill>
                          </a:uFill>
                          <a:latin typeface="Arial"/>
                        </a:rPr>
                        <a:t>Output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Camera output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1280*960@30fps</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Data Format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(YUV422 color space)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Shutter type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Electronic Rolling shutter</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5560">
                <a:tc>
                  <a:txBody>
                    <a:bodyPr lIns="90000" rIns="90000"/>
                    <a:p>
                      <a:r>
                        <a:rPr b="0" lang="en-US" sz="1800" spc="-1" strike="noStrike">
                          <a:solidFill>
                            <a:srgbClr val="000000"/>
                          </a:solidFill>
                          <a:uFill>
                            <a:solidFill>
                              <a:srgbClr val="ffffff"/>
                            </a:solidFill>
                          </a:uFill>
                          <a:latin typeface="Arial"/>
                        </a:rPr>
                        <a:t>View</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Field of view</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72.6°DFOV </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655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Focus range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30cm ~ infinity</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63400">
                <a:tc>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Focus type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p>
                      <a:r>
                        <a:rPr b="0" lang="en-US" sz="1800" spc="-1" strike="noStrike">
                          <a:solidFill>
                            <a:srgbClr val="000000"/>
                          </a:solidFill>
                          <a:uFill>
                            <a:solidFill>
                              <a:srgbClr val="ffffff"/>
                            </a:solidFill>
                          </a:uFill>
                          <a:latin typeface="Arial"/>
                        </a:rPr>
                        <a:t>Fixed focus</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bl>
          </a:graphicData>
        </a:graphic>
      </p:graphicFrame>
      <p:sp>
        <p:nvSpPr>
          <p:cNvPr id="100" name="CustomShape 5"/>
          <p:cNvSpPr/>
          <p:nvPr/>
        </p:nvSpPr>
        <p:spPr>
          <a:xfrm>
            <a:off x="15631920" y="1811880"/>
            <a:ext cx="180360" cy="232200"/>
          </a:xfrm>
          <a:prstGeom prst="rect">
            <a:avLst/>
          </a:prstGeom>
          <a:noFill/>
          <a:ln>
            <a:noFill/>
          </a:ln>
        </p:spPr>
        <p:style>
          <a:lnRef idx="0"/>
          <a:fillRef idx="0"/>
          <a:effectRef idx="0"/>
          <a:fontRef idx="minor"/>
        </p:style>
      </p:sp>
      <p:sp>
        <p:nvSpPr>
          <p:cNvPr id="101" name="Line 6"/>
          <p:cNvSpPr/>
          <p:nvPr/>
        </p:nvSpPr>
        <p:spPr>
          <a:xfrm flipH="1">
            <a:off x="11887200" y="6126480"/>
            <a:ext cx="2011680" cy="91440"/>
          </a:xfrm>
          <a:prstGeom prst="line">
            <a:avLst/>
          </a:prstGeom>
          <a:ln>
            <a:solidFill>
              <a:srgbClr val="000000"/>
            </a:solidFill>
            <a:tailEnd len="med" type="triangle" w="med"/>
          </a:ln>
        </p:spPr>
        <p:style>
          <a:lnRef idx="0"/>
          <a:fillRef idx="0"/>
          <a:effectRef idx="0"/>
          <a:fontRef idx="minor"/>
        </p:style>
      </p:sp>
      <p:pic>
        <p:nvPicPr>
          <p:cNvPr id="102" name="" descr=""/>
          <p:cNvPicPr/>
          <p:nvPr/>
        </p:nvPicPr>
        <p:blipFill>
          <a:blip r:embed="rId1"/>
          <a:stretch/>
        </p:blipFill>
        <p:spPr>
          <a:xfrm>
            <a:off x="1280160" y="8046720"/>
            <a:ext cx="6572880" cy="4205880"/>
          </a:xfrm>
          <a:prstGeom prst="rect">
            <a:avLst/>
          </a:prstGeom>
          <a:ln>
            <a:noFill/>
          </a:ln>
        </p:spPr>
      </p:pic>
      <p:sp>
        <p:nvSpPr>
          <p:cNvPr id="103" name="CustomShape 7"/>
          <p:cNvSpPr/>
          <p:nvPr/>
        </p:nvSpPr>
        <p:spPr>
          <a:xfrm>
            <a:off x="1828800" y="12710160"/>
            <a:ext cx="4174920" cy="346320"/>
          </a:xfrm>
          <a:prstGeom prst="rect">
            <a:avLst/>
          </a:prstGeom>
          <a:noFill/>
          <a:ln>
            <a:noFill/>
          </a:ln>
        </p:spPr>
        <p:style>
          <a:lnRef idx="0"/>
          <a:fillRef idx="0"/>
          <a:effectRef idx="0"/>
          <a:fontRef idx="minor"/>
        </p:style>
        <p:txBody>
          <a:bodyPr lIns="90000" rIns="90000" tIns="45000" bIns="45000"/>
          <a:p>
            <a:r>
              <a:rPr b="0" lang="en-US" sz="1800" spc="-1" strike="noStrike">
                <a:solidFill>
                  <a:srgbClr val="000000"/>
                </a:solidFill>
                <a:uFill>
                  <a:solidFill>
                    <a:srgbClr val="ffffff"/>
                  </a:solidFill>
                </a:uFill>
                <a:latin typeface="Arial"/>
              </a:rPr>
              <a:t>https://en.wikipedia.org/wiki/Bayer_filter</a:t>
            </a:r>
            <a:endParaRPr b="0" lang="en-US" sz="1800" spc="-1" strike="noStrike">
              <a:solidFill>
                <a:srgbClr val="000000"/>
              </a:solidFill>
              <a:uFill>
                <a:solidFill>
                  <a:srgbClr val="ffffff"/>
                </a:solidFill>
              </a:uFill>
              <a:latin typeface="Arial"/>
            </a:endParaRPr>
          </a:p>
        </p:txBody>
      </p:sp>
      <p:pic>
        <p:nvPicPr>
          <p:cNvPr id="104" name="" descr=""/>
          <p:cNvPicPr/>
          <p:nvPr/>
        </p:nvPicPr>
        <p:blipFill>
          <a:blip r:embed="rId2"/>
          <a:stretch/>
        </p:blipFill>
        <p:spPr>
          <a:xfrm>
            <a:off x="8415000" y="8595360"/>
            <a:ext cx="5666400" cy="3685680"/>
          </a:xfrm>
          <a:prstGeom prst="rect">
            <a:avLst/>
          </a:prstGeom>
          <a:ln>
            <a:noFill/>
          </a:ln>
        </p:spPr>
      </p:pic>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58</TotalTime>
  <Application>LibreOffice/5.1.4.2$Linux_X86_64 LibreOffice_project/10m0$Build-2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2016-12-18T17:23:59Z</dcterms:modified>
  <cp:revision>11</cp:revision>
  <dc:subject/>
  <dc:title/>
</cp:coreProperties>
</file>